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0"/>
  </p:notesMasterIdLst>
  <p:sldIdLst>
    <p:sldId id="355" r:id="rId2"/>
    <p:sldId id="294" r:id="rId3"/>
    <p:sldId id="315" r:id="rId4"/>
    <p:sldId id="316" r:id="rId5"/>
    <p:sldId id="317" r:id="rId6"/>
    <p:sldId id="319" r:id="rId7"/>
    <p:sldId id="318" r:id="rId8"/>
    <p:sldId id="293" r:id="rId9"/>
    <p:sldId id="321" r:id="rId10"/>
    <p:sldId id="290" r:id="rId11"/>
    <p:sldId id="295" r:id="rId12"/>
    <p:sldId id="296" r:id="rId13"/>
    <p:sldId id="297" r:id="rId14"/>
    <p:sldId id="298" r:id="rId15"/>
    <p:sldId id="299" r:id="rId16"/>
    <p:sldId id="300" r:id="rId17"/>
    <p:sldId id="303" r:id="rId18"/>
    <p:sldId id="304" r:id="rId19"/>
    <p:sldId id="332" r:id="rId20"/>
    <p:sldId id="305" r:id="rId21"/>
    <p:sldId id="306" r:id="rId22"/>
    <p:sldId id="307" r:id="rId23"/>
    <p:sldId id="308" r:id="rId24"/>
    <p:sldId id="309" r:id="rId25"/>
    <p:sldId id="311" r:id="rId26"/>
    <p:sldId id="335" r:id="rId27"/>
    <p:sldId id="312" r:id="rId28"/>
    <p:sldId id="356" r:id="rId29"/>
    <p:sldId id="353" r:id="rId30"/>
    <p:sldId id="325" r:id="rId31"/>
    <p:sldId id="326" r:id="rId32"/>
    <p:sldId id="327" r:id="rId33"/>
    <p:sldId id="328" r:id="rId34"/>
    <p:sldId id="351" r:id="rId35"/>
    <p:sldId id="329" r:id="rId36"/>
    <p:sldId id="322" r:id="rId37"/>
    <p:sldId id="323" r:id="rId38"/>
    <p:sldId id="336" r:id="rId39"/>
    <p:sldId id="337" r:id="rId40"/>
    <p:sldId id="338" r:id="rId41"/>
    <p:sldId id="339" r:id="rId42"/>
    <p:sldId id="330" r:id="rId43"/>
    <p:sldId id="347" r:id="rId44"/>
    <p:sldId id="350" r:id="rId45"/>
    <p:sldId id="314" r:id="rId46"/>
    <p:sldId id="341" r:id="rId47"/>
    <p:sldId id="344" r:id="rId48"/>
    <p:sldId id="343" r:id="rId49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Palatino Linotype" panose="02040502050505030304" pitchFamily="18" charset="0"/>
      <p:regular r:id="rId59"/>
      <p:bold r:id="rId60"/>
      <p:italic r:id="rId61"/>
      <p:boldItalic r:id="rId62"/>
    </p:embeddedFont>
    <p:embeddedFont>
      <p:font typeface="Roboto" panose="02000000000000000000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4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8463" y="698500"/>
            <a:ext cx="6059487" cy="3408363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</p:spPr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10924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9AE742-C4E4-4E42-8C62-5FB5C6A2D01F}" type="slidenum">
              <a:rPr lang="en-US" smtClean="0">
                <a:latin typeface="Arial" pitchFamily="34" charset="0"/>
              </a:rPr>
              <a:pPr/>
              <a:t>21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59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FE790-CEC7-449F-BC59-4C98B40E550B}" type="slidenum">
              <a:rPr lang="en-US" smtClean="0">
                <a:latin typeface="Arial" pitchFamily="34" charset="0"/>
              </a:rPr>
              <a:pPr/>
              <a:t>22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F9BEB1-EEE0-4C52-BCF0-FB7F61E52A24}" type="slidenum">
              <a:rPr lang="en-US" smtClean="0">
                <a:latin typeface="Arial" pitchFamily="34" charset="0"/>
              </a:rPr>
              <a:pPr/>
              <a:t>23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94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IN" smtClean="0">
              <a:latin typeface="Arial" pitchFamily="34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5D974C-29DF-4439-8F2A-6A04140B66BB}" type="slidenum">
              <a:rPr lang="en-US" smtClean="0">
                <a:latin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6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Presentation Name   </a:t>
            </a:r>
            <a:fld id="{1C1BE947-8B39-4D14-821E-75E7D2D32E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7">
          <p15:clr>
            <a:srgbClr val="EA4335"/>
          </p15:clr>
        </p15:guide>
        <p15:guide id="4" pos="5313">
          <p15:clr>
            <a:srgbClr val="EA4335"/>
          </p15:clr>
        </p15:guide>
        <p15:guide id="5" orient="horz" pos="338">
          <p15:clr>
            <a:srgbClr val="EA4335"/>
          </p15:clr>
        </p15:guide>
        <p15:guide id="6" orient="horz" pos="290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VHDL" TargetMode="External"/><Relationship Id="rId13" Type="http://schemas.openxmlformats.org/officeDocument/2006/relationships/hyperlink" Target="https://en.wikipedia.org/wiki/EEPROM" TargetMode="External"/><Relationship Id="rId3" Type="http://schemas.openxmlformats.org/officeDocument/2006/relationships/hyperlink" Target="https://en.wikipedia.org/wiki/Computer_memory" TargetMode="External"/><Relationship Id="rId7" Type="http://schemas.openxmlformats.org/officeDocument/2006/relationships/hyperlink" Target="https://en.wikipedia.org/wiki/Verilog" TargetMode="External"/><Relationship Id="rId12" Type="http://schemas.openxmlformats.org/officeDocument/2006/relationships/hyperlink" Target="https://en.wikipedia.org/wiki/EPROM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Programmable_Array_Logic#CUPL" TargetMode="External"/><Relationship Id="rId11" Type="http://schemas.openxmlformats.org/officeDocument/2006/relationships/hyperlink" Target="https://en.wikipedia.org/wiki/Static_random_access_memory" TargetMode="External"/><Relationship Id="rId5" Type="http://schemas.openxmlformats.org/officeDocument/2006/relationships/hyperlink" Target="https://en.wikipedia.org/wiki/Advanced_Boolean_Expression_Language" TargetMode="External"/><Relationship Id="rId15" Type="http://schemas.openxmlformats.org/officeDocument/2006/relationships/hyperlink" Target="https://en.wikipedia.org/wiki/Flash_memory" TargetMode="External"/><Relationship Id="rId10" Type="http://schemas.openxmlformats.org/officeDocument/2006/relationships/hyperlink" Target="https://en.wikipedia.org/wiki/Antifuse" TargetMode="External"/><Relationship Id="rId4" Type="http://schemas.openxmlformats.org/officeDocument/2006/relationships/hyperlink" Target="https://en.wikipedia.org/wiki/PALASM" TargetMode="External"/><Relationship Id="rId9" Type="http://schemas.openxmlformats.org/officeDocument/2006/relationships/hyperlink" Target="https://en.wikipedia.org/wiki/Silicon" TargetMode="External"/><Relationship Id="rId14" Type="http://schemas.openxmlformats.org/officeDocument/2006/relationships/hyperlink" Target="https://en.wikipedia.org/wiki/Memory_cell_(computing)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jeevaraja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0836"/>
            <a:ext cx="9144000" cy="478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670560"/>
            <a:ext cx="8436060" cy="3749040"/>
          </a:xfrm>
        </p:spPr>
        <p:txBody>
          <a:bodyPr/>
          <a:lstStyle/>
          <a:p>
            <a:r>
              <a:rPr lang="en-US" sz="8000" dirty="0" smtClean="0">
                <a:solidFill>
                  <a:srgbClr val="FF0000"/>
                </a:solidFill>
              </a:rPr>
              <a:t>Why FPGA ?</a:t>
            </a:r>
            <a:endParaRPr lang="en-IN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7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1" descr="X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0102" y="2451428"/>
            <a:ext cx="885989" cy="56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9" descr="AL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615" y="2470724"/>
            <a:ext cx="902804" cy="6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5" descr="MC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0188" y="899744"/>
            <a:ext cx="1137116" cy="737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4" descr="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61696" y="853746"/>
            <a:ext cx="893577" cy="783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blackfi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21838" y="793346"/>
            <a:ext cx="993775" cy="71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7" descr="TM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87590" y="803318"/>
            <a:ext cx="75406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 descr="ALT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7137" y="2793385"/>
            <a:ext cx="852794" cy="47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1" name="Picture 12" descr="CE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326426" y="2271599"/>
            <a:ext cx="1041695" cy="75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13" descr="P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45812" y="2391850"/>
            <a:ext cx="782246" cy="568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2" name="Rectangle 14"/>
          <p:cNvSpPr>
            <a:spLocks noChangeArrowheads="1"/>
          </p:cNvSpPr>
          <p:nvPr/>
        </p:nvSpPr>
        <p:spPr bwMode="auto">
          <a:xfrm>
            <a:off x="117137" y="1677335"/>
            <a:ext cx="2689118" cy="6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Microprocessors/</a:t>
            </a:r>
          </a:p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Microcontrollers (8/16/32)</a:t>
            </a:r>
          </a:p>
        </p:txBody>
      </p:sp>
      <p:sp>
        <p:nvSpPr>
          <p:cNvPr id="10253" name="Rectangle 15"/>
          <p:cNvSpPr>
            <a:spLocks noChangeArrowheads="1"/>
          </p:cNvSpPr>
          <p:nvPr/>
        </p:nvSpPr>
        <p:spPr bwMode="auto">
          <a:xfrm>
            <a:off x="6707417" y="973485"/>
            <a:ext cx="632465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DSP</a:t>
            </a:r>
          </a:p>
        </p:txBody>
      </p:sp>
      <p:sp>
        <p:nvSpPr>
          <p:cNvPr id="10254" name="Rectangle 16"/>
          <p:cNvSpPr>
            <a:spLocks noChangeArrowheads="1"/>
          </p:cNvSpPr>
          <p:nvPr/>
        </p:nvSpPr>
        <p:spPr bwMode="auto">
          <a:xfrm>
            <a:off x="323924" y="3284375"/>
            <a:ext cx="1454806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CPLD/FPGA</a:t>
            </a:r>
          </a:p>
        </p:txBody>
      </p:sp>
      <p:sp>
        <p:nvSpPr>
          <p:cNvPr id="10255" name="Rectangle 17"/>
          <p:cNvSpPr>
            <a:spLocks noChangeArrowheads="1"/>
          </p:cNvSpPr>
          <p:nvPr/>
        </p:nvSpPr>
        <p:spPr bwMode="auto">
          <a:xfrm>
            <a:off x="2639163" y="3004914"/>
            <a:ext cx="3669359" cy="885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GENERAL PURPOSE</a:t>
            </a:r>
          </a:p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PROCESSORS</a:t>
            </a:r>
          </a:p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(CPU   Vs  GPU)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Cloud 15"/>
          <p:cNvSpPr/>
          <p:nvPr/>
        </p:nvSpPr>
        <p:spPr bwMode="auto">
          <a:xfrm>
            <a:off x="603415" y="943043"/>
            <a:ext cx="3657600" cy="1052945"/>
          </a:xfrm>
          <a:prstGeom prst="cloud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Dallas,philips</a:t>
            </a:r>
          </a:p>
          <a:p>
            <a:pPr>
              <a:defRPr/>
            </a:pP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Renesas,freescale,</a:t>
            </a:r>
          </a:p>
          <a:p>
            <a:pPr>
              <a:defRPr/>
            </a:pP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Texas,Microchip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  <a:p>
            <a:pPr>
              <a:defRPr/>
            </a:pP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220132" y="3658129"/>
            <a:ext cx="2286001" cy="665018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Xilinx,Altera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  <a:p>
            <a:pPr>
              <a:defRPr/>
            </a:pP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Lattice,Actel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2728913" y="3935012"/>
            <a:ext cx="1867684" cy="531668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Intel,AMD,Nvidia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19" name="Cloud 18"/>
          <p:cNvSpPr/>
          <p:nvPr/>
        </p:nvSpPr>
        <p:spPr bwMode="auto">
          <a:xfrm>
            <a:off x="5401221" y="816047"/>
            <a:ext cx="3429000" cy="942109"/>
          </a:xfrm>
          <a:prstGeom prst="cloud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Texas,analog</a:t>
            </a: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 </a:t>
            </a:r>
            <a:r>
              <a:rPr lang="en-US" sz="1727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devices,Motorolla</a:t>
            </a:r>
            <a:r>
              <a:rPr lang="en-US" sz="172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,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18451" name="Title 1"/>
          <p:cNvSpPr>
            <a:spLocks noGrp="1"/>
          </p:cNvSpPr>
          <p:nvPr>
            <p:ph type="title"/>
          </p:nvPr>
        </p:nvSpPr>
        <p:spPr>
          <a:xfrm>
            <a:off x="357325" y="95072"/>
            <a:ext cx="7924800" cy="609600"/>
          </a:xfrm>
        </p:spPr>
        <p:txBody>
          <a:bodyPr/>
          <a:lstStyle/>
          <a:p>
            <a:r>
              <a:rPr lang="en-US" sz="4000" dirty="0" smtClean="0">
                <a:solidFill>
                  <a:srgbClr val="FF0000"/>
                </a:solidFill>
              </a:rPr>
              <a:t>Types of Processors and Controllers</a:t>
            </a:r>
            <a:endParaRPr lang="en-IN" sz="3818" dirty="0">
              <a:solidFill>
                <a:srgbClr val="FF0000"/>
              </a:solidFill>
            </a:endParaRPr>
          </a:p>
        </p:txBody>
      </p:sp>
      <p:pic>
        <p:nvPicPr>
          <p:cNvPr id="20" name="Picture 4" descr="https://software.intel.com/sites/default/files/managed/51/ac/ncs2-marquee-500w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522" y="1829960"/>
            <a:ext cx="1532071" cy="113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 bwMode="auto">
          <a:xfrm>
            <a:off x="5099596" y="3236489"/>
            <a:ext cx="882607" cy="392151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INTEL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7023650" y="2454743"/>
            <a:ext cx="1967472" cy="607918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7749" tIns="43875" rIns="87749" bIns="43875"/>
          <a:lstStyle/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QUALCOMM</a:t>
            </a:r>
          </a:p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</a:rPr>
              <a:t>BROADCOMM</a:t>
            </a:r>
            <a:endParaRPr lang="en-IN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6982" y="1796911"/>
            <a:ext cx="730404" cy="654518"/>
          </a:xfrm>
          <a:prstGeom prst="rect">
            <a:avLst/>
          </a:prstGeom>
        </p:spPr>
      </p:pic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5218725" y="2852002"/>
            <a:ext cx="693379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ASIC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8018068" y="2004751"/>
            <a:ext cx="656510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defRPr/>
            </a:pPr>
            <a:r>
              <a:rPr lang="en-US" sz="1727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</a:t>
            </a:r>
            <a:endParaRPr lang="en-US" sz="172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38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8"/>
          <p:cNvSpPr txBox="1">
            <a:spLocks noChangeArrowheads="1"/>
          </p:cNvSpPr>
          <p:nvPr/>
        </p:nvSpPr>
        <p:spPr bwMode="auto">
          <a:xfrm>
            <a:off x="381002" y="4289716"/>
            <a:ext cx="5088813" cy="62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dirty="0"/>
              <a:t>Microprocessor, must have external peripherals to</a:t>
            </a:r>
          </a:p>
          <a:p>
            <a:r>
              <a:rPr lang="en-US" sz="1727" dirty="0"/>
              <a:t>Interact with outside </a:t>
            </a:r>
            <a:r>
              <a:rPr lang="en-US" sz="1727" dirty="0" err="1"/>
              <a:t>world,It</a:t>
            </a:r>
            <a:r>
              <a:rPr lang="en-US" sz="1727" dirty="0"/>
              <a:t> is obsolete</a:t>
            </a:r>
          </a:p>
        </p:txBody>
      </p:sp>
      <p:grpSp>
        <p:nvGrpSpPr>
          <p:cNvPr id="19459" name="Group 31"/>
          <p:cNvGrpSpPr>
            <a:grpSpLocks/>
          </p:cNvGrpSpPr>
          <p:nvPr/>
        </p:nvGrpSpPr>
        <p:grpSpPr bwMode="auto">
          <a:xfrm>
            <a:off x="533400" y="1241715"/>
            <a:ext cx="8229600" cy="3547919"/>
            <a:chOff x="240" y="864"/>
            <a:chExt cx="5184" cy="3073"/>
          </a:xfrm>
        </p:grpSpPr>
        <p:sp>
          <p:nvSpPr>
            <p:cNvPr id="19461" name="Line 4"/>
            <p:cNvSpPr>
              <a:spLocks noChangeShapeType="1"/>
            </p:cNvSpPr>
            <p:nvPr/>
          </p:nvSpPr>
          <p:spPr bwMode="auto">
            <a:xfrm>
              <a:off x="912" y="1152"/>
              <a:ext cx="45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273"/>
            </a:p>
          </p:txBody>
        </p:sp>
        <p:sp>
          <p:nvSpPr>
            <p:cNvPr id="19462" name="Line 6"/>
            <p:cNvSpPr>
              <a:spLocks noChangeShapeType="1"/>
            </p:cNvSpPr>
            <p:nvPr/>
          </p:nvSpPr>
          <p:spPr bwMode="auto">
            <a:xfrm>
              <a:off x="960" y="2832"/>
              <a:ext cx="4464" cy="48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1273"/>
            </a:p>
          </p:txBody>
        </p:sp>
        <p:grpSp>
          <p:nvGrpSpPr>
            <p:cNvPr id="19463" name="Group 30"/>
            <p:cNvGrpSpPr>
              <a:grpSpLocks/>
            </p:cNvGrpSpPr>
            <p:nvPr/>
          </p:nvGrpSpPr>
          <p:grpSpPr bwMode="auto">
            <a:xfrm>
              <a:off x="240" y="864"/>
              <a:ext cx="5088" cy="3073"/>
              <a:chOff x="240" y="864"/>
              <a:chExt cx="5088" cy="3073"/>
            </a:xfrm>
          </p:grpSpPr>
          <p:sp>
            <p:nvSpPr>
              <p:cNvPr id="19464" name="Rectangle 3"/>
              <p:cNvSpPr>
                <a:spLocks noChangeArrowheads="1"/>
              </p:cNvSpPr>
              <p:nvPr/>
            </p:nvSpPr>
            <p:spPr bwMode="auto">
              <a:xfrm>
                <a:off x="240" y="864"/>
                <a:ext cx="672" cy="2304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727" dirty="0"/>
                  <a:t>CPU</a:t>
                </a:r>
              </a:p>
              <a:p>
                <a:pPr algn="ctr"/>
                <a:endParaRPr lang="en-US" sz="1727" dirty="0"/>
              </a:p>
              <a:p>
                <a:pPr algn="ctr"/>
                <a:endParaRPr lang="en-US" sz="1727" dirty="0"/>
              </a:p>
            </p:txBody>
          </p:sp>
          <p:sp>
            <p:nvSpPr>
              <p:cNvPr id="19465" name="Line 5"/>
              <p:cNvSpPr>
                <a:spLocks noChangeShapeType="1"/>
              </p:cNvSpPr>
              <p:nvPr/>
            </p:nvSpPr>
            <p:spPr bwMode="auto">
              <a:xfrm>
                <a:off x="912" y="1056"/>
                <a:ext cx="4416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66" name="Text Box 7"/>
              <p:cNvSpPr txBox="1">
                <a:spLocks noChangeArrowheads="1"/>
              </p:cNvSpPr>
              <p:nvPr/>
            </p:nvSpPr>
            <p:spPr bwMode="auto">
              <a:xfrm>
                <a:off x="912" y="864"/>
                <a:ext cx="1008" cy="30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727" dirty="0"/>
                  <a:t>CONTROL</a:t>
                </a:r>
              </a:p>
              <a:p>
                <a:endParaRPr lang="en-US" sz="1727" dirty="0"/>
              </a:p>
              <a:p>
                <a:r>
                  <a:rPr lang="en-US" sz="1727" dirty="0"/>
                  <a:t>ADDRESS</a:t>
                </a:r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endParaRPr lang="en-US" sz="1727" dirty="0"/>
              </a:p>
              <a:p>
                <a:r>
                  <a:rPr lang="en-US" sz="1727" dirty="0"/>
                  <a:t>DATA</a:t>
                </a:r>
              </a:p>
            </p:txBody>
          </p:sp>
          <p:sp>
            <p:nvSpPr>
              <p:cNvPr id="19467" name="Rectangle 9"/>
              <p:cNvSpPr>
                <a:spLocks noChangeArrowheads="1"/>
              </p:cNvSpPr>
              <p:nvPr/>
            </p:nvSpPr>
            <p:spPr bwMode="auto">
              <a:xfrm>
                <a:off x="1296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64" dirty="0"/>
                  <a:t>BOOT</a:t>
                </a:r>
                <a:br>
                  <a:rPr lang="en-US" sz="1364" dirty="0"/>
                </a:br>
                <a:r>
                  <a:rPr lang="en-US" sz="1364" dirty="0"/>
                  <a:t>ROM</a:t>
                </a:r>
              </a:p>
              <a:p>
                <a:pPr algn="ctr"/>
                <a:endParaRPr lang="en-US" sz="1364" dirty="0"/>
              </a:p>
              <a:p>
                <a:pPr algn="ctr"/>
                <a:r>
                  <a:rPr lang="en-US" sz="1364" dirty="0"/>
                  <a:t>Used at </a:t>
                </a:r>
                <a:br>
                  <a:rPr lang="en-US" sz="1364" dirty="0"/>
                </a:br>
                <a:r>
                  <a:rPr lang="en-US" sz="1364" dirty="0"/>
                  <a:t>startup</a:t>
                </a:r>
              </a:p>
            </p:txBody>
          </p:sp>
          <p:sp>
            <p:nvSpPr>
              <p:cNvPr id="19468" name="Line 10"/>
              <p:cNvSpPr>
                <a:spLocks noChangeShapeType="1"/>
              </p:cNvSpPr>
              <p:nvPr/>
            </p:nvSpPr>
            <p:spPr bwMode="auto">
              <a:xfrm>
                <a:off x="1632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69" name="Line 11"/>
              <p:cNvSpPr>
                <a:spLocks noChangeShapeType="1"/>
              </p:cNvSpPr>
              <p:nvPr/>
            </p:nvSpPr>
            <p:spPr bwMode="auto">
              <a:xfrm>
                <a:off x="1632" y="2544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0" name="Line 12"/>
              <p:cNvSpPr>
                <a:spLocks noChangeShapeType="1"/>
              </p:cNvSpPr>
              <p:nvPr/>
            </p:nvSpPr>
            <p:spPr bwMode="auto">
              <a:xfrm>
                <a:off x="1776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1" name="Rectangle 13"/>
              <p:cNvSpPr>
                <a:spLocks noChangeArrowheads="1"/>
              </p:cNvSpPr>
              <p:nvPr/>
            </p:nvSpPr>
            <p:spPr bwMode="auto">
              <a:xfrm>
                <a:off x="2064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64" dirty="0"/>
                  <a:t>Instruction</a:t>
                </a:r>
                <a:br>
                  <a:rPr lang="en-US" sz="1364" dirty="0"/>
                </a:br>
                <a:r>
                  <a:rPr lang="en-US" sz="1364" dirty="0"/>
                  <a:t>(program)</a:t>
                </a:r>
                <a:br>
                  <a:rPr lang="en-US" sz="1364" dirty="0"/>
                </a:br>
                <a:r>
                  <a:rPr lang="en-US" sz="1364" dirty="0"/>
                  <a:t>ROM</a:t>
                </a:r>
              </a:p>
            </p:txBody>
          </p:sp>
          <p:sp>
            <p:nvSpPr>
              <p:cNvPr id="19472" name="Line 14"/>
              <p:cNvSpPr>
                <a:spLocks noChangeShapeType="1"/>
              </p:cNvSpPr>
              <p:nvPr/>
            </p:nvSpPr>
            <p:spPr bwMode="auto">
              <a:xfrm>
                <a:off x="2400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3" name="Line 15"/>
              <p:cNvSpPr>
                <a:spLocks noChangeShapeType="1"/>
              </p:cNvSpPr>
              <p:nvPr/>
            </p:nvSpPr>
            <p:spPr bwMode="auto">
              <a:xfrm>
                <a:off x="2400" y="254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4" name="Line 16"/>
              <p:cNvSpPr>
                <a:spLocks noChangeShapeType="1"/>
              </p:cNvSpPr>
              <p:nvPr/>
            </p:nvSpPr>
            <p:spPr bwMode="auto">
              <a:xfrm>
                <a:off x="2544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5" name="Rectangle 17"/>
              <p:cNvSpPr>
                <a:spLocks noChangeArrowheads="1"/>
              </p:cNvSpPr>
              <p:nvPr/>
            </p:nvSpPr>
            <p:spPr bwMode="auto">
              <a:xfrm>
                <a:off x="2832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727" dirty="0"/>
              </a:p>
            </p:txBody>
          </p:sp>
          <p:sp>
            <p:nvSpPr>
              <p:cNvPr id="19476" name="Line 18"/>
              <p:cNvSpPr>
                <a:spLocks noChangeShapeType="1"/>
              </p:cNvSpPr>
              <p:nvPr/>
            </p:nvSpPr>
            <p:spPr bwMode="auto">
              <a:xfrm>
                <a:off x="3168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7" name="Line 19"/>
              <p:cNvSpPr>
                <a:spLocks noChangeShapeType="1"/>
              </p:cNvSpPr>
              <p:nvPr/>
            </p:nvSpPr>
            <p:spPr bwMode="auto">
              <a:xfrm>
                <a:off x="3168" y="254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8" name="Line 20"/>
              <p:cNvSpPr>
                <a:spLocks noChangeShapeType="1"/>
              </p:cNvSpPr>
              <p:nvPr/>
            </p:nvSpPr>
            <p:spPr bwMode="auto">
              <a:xfrm>
                <a:off x="3312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79" name="Rectangle 21"/>
              <p:cNvSpPr>
                <a:spLocks noChangeArrowheads="1"/>
              </p:cNvSpPr>
              <p:nvPr/>
            </p:nvSpPr>
            <p:spPr bwMode="auto">
              <a:xfrm>
                <a:off x="3600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64" dirty="0"/>
                  <a:t>Transducers</a:t>
                </a:r>
              </a:p>
            </p:txBody>
          </p:sp>
          <p:sp>
            <p:nvSpPr>
              <p:cNvPr id="19480" name="Line 22"/>
              <p:cNvSpPr>
                <a:spLocks noChangeShapeType="1"/>
              </p:cNvSpPr>
              <p:nvPr/>
            </p:nvSpPr>
            <p:spPr bwMode="auto">
              <a:xfrm>
                <a:off x="3936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1" name="Line 23"/>
              <p:cNvSpPr>
                <a:spLocks noChangeShapeType="1"/>
              </p:cNvSpPr>
              <p:nvPr/>
            </p:nvSpPr>
            <p:spPr bwMode="auto">
              <a:xfrm>
                <a:off x="3936" y="254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2" name="Line 24"/>
              <p:cNvSpPr>
                <a:spLocks noChangeShapeType="1"/>
              </p:cNvSpPr>
              <p:nvPr/>
            </p:nvSpPr>
            <p:spPr bwMode="auto">
              <a:xfrm>
                <a:off x="4080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3" name="Rectangle 25"/>
              <p:cNvSpPr>
                <a:spLocks noChangeArrowheads="1"/>
              </p:cNvSpPr>
              <p:nvPr/>
            </p:nvSpPr>
            <p:spPr bwMode="auto">
              <a:xfrm>
                <a:off x="4320" y="1488"/>
                <a:ext cx="672" cy="105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45" dirty="0"/>
                  <a:t>Keyboard</a:t>
                </a:r>
                <a:br>
                  <a:rPr lang="en-US" sz="1545" dirty="0"/>
                </a:br>
                <a:r>
                  <a:rPr lang="en-US" sz="1545" dirty="0"/>
                  <a:t>Screen</a:t>
                </a:r>
                <a:br>
                  <a:rPr lang="en-US" sz="1545" dirty="0"/>
                </a:br>
                <a:r>
                  <a:rPr lang="en-US" sz="1545" dirty="0"/>
                  <a:t>UART</a:t>
                </a:r>
                <a:br>
                  <a:rPr lang="en-US" sz="1545" dirty="0"/>
                </a:br>
                <a:r>
                  <a:rPr lang="en-US" sz="1545" dirty="0"/>
                  <a:t>Parallel</a:t>
                </a:r>
                <a:br>
                  <a:rPr lang="en-US" sz="1545" dirty="0"/>
                </a:br>
                <a:r>
                  <a:rPr lang="en-US" sz="1545" dirty="0"/>
                  <a:t>interface</a:t>
                </a:r>
              </a:p>
              <a:p>
                <a:pPr algn="ctr"/>
                <a:r>
                  <a:rPr lang="en-US" sz="1545" dirty="0"/>
                  <a:t>etc</a:t>
                </a:r>
              </a:p>
            </p:txBody>
          </p:sp>
          <p:sp>
            <p:nvSpPr>
              <p:cNvPr id="19484" name="Line 26"/>
              <p:cNvSpPr>
                <a:spLocks noChangeShapeType="1"/>
              </p:cNvSpPr>
              <p:nvPr/>
            </p:nvSpPr>
            <p:spPr bwMode="auto">
              <a:xfrm>
                <a:off x="4656" y="1152"/>
                <a:ext cx="0" cy="33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5" name="Line 27"/>
              <p:cNvSpPr>
                <a:spLocks noChangeShapeType="1"/>
              </p:cNvSpPr>
              <p:nvPr/>
            </p:nvSpPr>
            <p:spPr bwMode="auto">
              <a:xfrm>
                <a:off x="4656" y="254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6" name="Line 28"/>
              <p:cNvSpPr>
                <a:spLocks noChangeShapeType="1"/>
              </p:cNvSpPr>
              <p:nvPr/>
            </p:nvSpPr>
            <p:spPr bwMode="auto">
              <a:xfrm>
                <a:off x="4800" y="1056"/>
                <a:ext cx="0" cy="432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 sz="1273"/>
              </a:p>
            </p:txBody>
          </p:sp>
          <p:sp>
            <p:nvSpPr>
              <p:cNvPr id="19487" name="Text Box 29"/>
              <p:cNvSpPr txBox="1">
                <a:spLocks noChangeArrowheads="1"/>
              </p:cNvSpPr>
              <p:nvPr/>
            </p:nvSpPr>
            <p:spPr bwMode="auto">
              <a:xfrm>
                <a:off x="2928" y="1760"/>
                <a:ext cx="362" cy="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364" dirty="0"/>
                  <a:t>Data</a:t>
                </a:r>
                <a:br>
                  <a:rPr lang="en-US" sz="1364" dirty="0"/>
                </a:br>
                <a:r>
                  <a:rPr lang="en-US" sz="1364" dirty="0"/>
                  <a:t>RAM</a:t>
                </a:r>
              </a:p>
            </p:txBody>
          </p:sp>
        </p:grpSp>
      </p:grpSp>
      <p:sp>
        <p:nvSpPr>
          <p:cNvPr id="19460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Microprocessor</a:t>
            </a:r>
            <a:r>
              <a:rPr lang="en-US" dirty="0" smtClean="0">
                <a:solidFill>
                  <a:srgbClr val="FF0000"/>
                </a:solidFill>
              </a:rPr>
              <a:t> Basic</a:t>
            </a:r>
            <a:endParaRPr lang="en-I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9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ChangeArrowheads="1"/>
          </p:cNvSpPr>
          <p:nvPr/>
        </p:nvSpPr>
        <p:spPr bwMode="auto">
          <a:xfrm>
            <a:off x="838200" y="1352550"/>
            <a:ext cx="7696200" cy="3214255"/>
          </a:xfrm>
          <a:prstGeom prst="rect">
            <a:avLst/>
          </a:prstGeom>
          <a:solidFill>
            <a:srgbClr val="FC100A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rgbClr val="7A9999"/>
            </a:prstShdw>
          </a:effectLst>
        </p:spPr>
        <p:txBody>
          <a:bodyPr wrap="none" lIns="87749" tIns="43875" rIns="87749" bIns="43875" anchor="ctr"/>
          <a:lstStyle/>
          <a:p>
            <a:endParaRPr lang="en-US" sz="1273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1143000" y="3347604"/>
            <a:ext cx="2819400" cy="831273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UART</a:t>
            </a:r>
          </a:p>
        </p:txBody>
      </p:sp>
      <p:sp>
        <p:nvSpPr>
          <p:cNvPr id="99334" name="Rectangle 6"/>
          <p:cNvSpPr>
            <a:spLocks noChangeArrowheads="1"/>
          </p:cNvSpPr>
          <p:nvPr/>
        </p:nvSpPr>
        <p:spPr bwMode="auto">
          <a:xfrm>
            <a:off x="1066800" y="1629641"/>
            <a:ext cx="2819400" cy="1551709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b="1" dirty="0">
                <a:solidFill>
                  <a:srgbClr val="FFFFFF"/>
                </a:solidFill>
              </a:rPr>
              <a:t>CPU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4114800" y="3347604"/>
            <a:ext cx="2743200" cy="831273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Parallel Port</a:t>
            </a:r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4114800" y="1615787"/>
            <a:ext cx="2743200" cy="720436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Program Memory</a:t>
            </a:r>
          </a:p>
        </p:txBody>
      </p:sp>
      <p:sp>
        <p:nvSpPr>
          <p:cNvPr id="99337" name="Rectangle 9"/>
          <p:cNvSpPr>
            <a:spLocks noChangeArrowheads="1"/>
          </p:cNvSpPr>
          <p:nvPr/>
        </p:nvSpPr>
        <p:spPr bwMode="auto">
          <a:xfrm>
            <a:off x="4114800" y="2460914"/>
            <a:ext cx="2743200" cy="720436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 Memory</a:t>
            </a:r>
          </a:p>
        </p:txBody>
      </p:sp>
      <p:sp>
        <p:nvSpPr>
          <p:cNvPr id="99338" name="Rectangle 10"/>
          <p:cNvSpPr>
            <a:spLocks noChangeArrowheads="1"/>
          </p:cNvSpPr>
          <p:nvPr/>
        </p:nvSpPr>
        <p:spPr bwMode="auto">
          <a:xfrm>
            <a:off x="7010400" y="1629641"/>
            <a:ext cx="1219200" cy="720436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Timers</a:t>
            </a:r>
          </a:p>
        </p:txBody>
      </p:sp>
      <p:sp>
        <p:nvSpPr>
          <p:cNvPr id="99339" name="Rectangle 11"/>
          <p:cNvSpPr>
            <a:spLocks noChangeArrowheads="1"/>
          </p:cNvSpPr>
          <p:nvPr/>
        </p:nvSpPr>
        <p:spPr bwMode="auto">
          <a:xfrm>
            <a:off x="7010400" y="2460914"/>
            <a:ext cx="1219200" cy="720436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ADC</a:t>
            </a:r>
          </a:p>
        </p:txBody>
      </p:sp>
      <p:sp>
        <p:nvSpPr>
          <p:cNvPr id="99340" name="Rectangle 12"/>
          <p:cNvSpPr>
            <a:spLocks noChangeArrowheads="1"/>
          </p:cNvSpPr>
          <p:nvPr/>
        </p:nvSpPr>
        <p:spPr bwMode="auto">
          <a:xfrm>
            <a:off x="7010400" y="3347604"/>
            <a:ext cx="1219200" cy="831273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27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CAN</a:t>
            </a:r>
          </a:p>
        </p:txBody>
      </p:sp>
      <p:sp>
        <p:nvSpPr>
          <p:cNvPr id="20491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Micro controller</a:t>
            </a:r>
            <a:endParaRPr lang="en-IN" sz="38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3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469972" y="942488"/>
            <a:ext cx="9144000" cy="371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ü"/>
            </a:pPr>
            <a:endParaRPr lang="en-US" sz="2545" dirty="0"/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Digital Signal Processor  is </a:t>
            </a:r>
            <a:r>
              <a:rPr lang="en-US" sz="1273" b="1" dirty="0">
                <a:solidFill>
                  <a:srgbClr val="FF0000"/>
                </a:solidFill>
                <a:latin typeface="Calibri" pitchFamily="34" charset="0"/>
              </a:rPr>
              <a:t>mathematics on chip</a:t>
            </a:r>
            <a:r>
              <a:rPr lang="en-US" sz="1273" dirty="0">
                <a:latin typeface="Calibri" pitchFamily="34" charset="0"/>
              </a:rPr>
              <a:t>.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 DSPs usually run applications with </a:t>
            </a:r>
            <a:r>
              <a:rPr lang="en-US" sz="1273" b="1" dirty="0">
                <a:solidFill>
                  <a:srgbClr val="FF0000"/>
                </a:solidFill>
                <a:latin typeface="Calibri" pitchFamily="34" charset="0"/>
              </a:rPr>
              <a:t>hard real-time</a:t>
            </a:r>
            <a:r>
              <a:rPr lang="en-US" sz="1273" dirty="0">
                <a:latin typeface="Calibri" pitchFamily="34" charset="0"/>
              </a:rPr>
              <a:t> constraints: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 DSPs usually process </a:t>
            </a:r>
            <a:r>
              <a:rPr lang="en-US" sz="1273" b="1" dirty="0">
                <a:solidFill>
                  <a:srgbClr val="FF0000"/>
                </a:solidFill>
                <a:latin typeface="Calibri" pitchFamily="34" charset="0"/>
              </a:rPr>
              <a:t>infinite continuous data streams</a:t>
            </a:r>
            <a:r>
              <a:rPr lang="en-US" sz="1273" dirty="0">
                <a:latin typeface="Calibri" pitchFamily="34" charset="0"/>
              </a:rPr>
              <a:t>.</a:t>
            </a: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MAC Capability</a:t>
            </a:r>
            <a:endParaRPr lang="en-US" sz="1273" b="1" dirty="0">
              <a:solidFill>
                <a:srgbClr val="FF0000"/>
              </a:solidFill>
              <a:latin typeface="Calibri" pitchFamily="34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en-US" sz="1273" dirty="0">
                <a:latin typeface="Calibri" pitchFamily="34" charset="0"/>
              </a:rPr>
              <a:t>DSP processors are microprocessors designed for efficient  </a:t>
            </a:r>
            <a:endParaRPr lang="en-US" sz="1273" dirty="0" smtClean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sz="1273" dirty="0">
                <a:latin typeface="Calibri" pitchFamily="34" charset="0"/>
              </a:rPr>
              <a:t> </a:t>
            </a:r>
            <a:r>
              <a:rPr lang="en-US" sz="1273" dirty="0" smtClean="0">
                <a:latin typeface="Calibri" pitchFamily="34" charset="0"/>
              </a:rPr>
              <a:t>   mathematical </a:t>
            </a:r>
            <a:r>
              <a:rPr lang="en-US" sz="1273" dirty="0">
                <a:latin typeface="Calibri" pitchFamily="34" charset="0"/>
              </a:rPr>
              <a:t>manipulation of   digital signals.</a:t>
            </a:r>
          </a:p>
          <a:p>
            <a:pPr>
              <a:spcBef>
                <a:spcPct val="50000"/>
              </a:spcBef>
            </a:pPr>
            <a:endParaRPr lang="en-US" sz="1273" dirty="0">
              <a:latin typeface="Calibri" pitchFamily="34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endParaRPr lang="en-US" sz="2545" i="1" dirty="0"/>
          </a:p>
          <a:p>
            <a:pPr>
              <a:spcBef>
                <a:spcPct val="50000"/>
              </a:spcBef>
              <a:buFont typeface="Wingdings" pitchFamily="2" charset="2"/>
              <a:buChar char="ü"/>
            </a:pPr>
            <a:endParaRPr lang="en-US" sz="2545" dirty="0">
              <a:latin typeface="Calibri" pitchFamily="34" charset="0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11727" y="289214"/>
            <a:ext cx="6172200" cy="100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FF0000"/>
                </a:solidFill>
                <a:latin typeface="+mj-lt"/>
                <a:cs typeface="Latha" pitchFamily="2"/>
              </a:rPr>
              <a:t>Basic Features of  DSPs</a:t>
            </a:r>
          </a:p>
          <a:p>
            <a:pPr>
              <a:spcBef>
                <a:spcPct val="50000"/>
              </a:spcBef>
              <a:defRPr/>
            </a:pPr>
            <a:endParaRPr lang="en-US" sz="1273" dirty="0">
              <a:solidFill>
                <a:schemeClr val="tx2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656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6645" y="881496"/>
            <a:ext cx="7772400" cy="2272145"/>
          </a:xfrm>
        </p:spPr>
        <p:txBody>
          <a:bodyPr spcFirstLastPara="1" wrap="square" lIns="83705" tIns="41853" rIns="83705" bIns="41853" anchor="t" anchorCtr="0">
            <a:noAutofit/>
          </a:bodyPr>
          <a:lstStyle/>
          <a:p>
            <a:pPr marL="502232" indent="-502232"/>
            <a:r>
              <a:rPr lang="en-US" sz="1600" b="1" dirty="0">
                <a:solidFill>
                  <a:schemeClr val="tx1"/>
                </a:solidFill>
              </a:rPr>
              <a:t>Microcontrollers are control oriented ,DSP are data path oriented</a:t>
            </a:r>
          </a:p>
          <a:p>
            <a:pPr marL="502232" indent="-502232"/>
            <a:r>
              <a:rPr lang="en-US" sz="1600" b="1" dirty="0">
                <a:solidFill>
                  <a:schemeClr val="tx1"/>
                </a:solidFill>
              </a:rPr>
              <a:t>Use a GPP processor when the following are required:</a:t>
            </a:r>
          </a:p>
          <a:p>
            <a:pPr marL="952510" lvl="1" indent="-277094"/>
            <a:r>
              <a:rPr lang="en-US" sz="1600" b="1" dirty="0">
                <a:solidFill>
                  <a:schemeClr val="tx1"/>
                </a:solidFill>
              </a:rPr>
              <a:t>Large memory.</a:t>
            </a:r>
          </a:p>
          <a:p>
            <a:pPr marL="952510" lvl="1" indent="-277094"/>
            <a:r>
              <a:rPr lang="en-US" sz="1600" b="1" dirty="0">
                <a:solidFill>
                  <a:schemeClr val="tx1"/>
                </a:solidFill>
              </a:rPr>
              <a:t>Advanced operating systems.</a:t>
            </a:r>
          </a:p>
          <a:p>
            <a:pPr marL="502232" indent="-502232"/>
            <a:r>
              <a:rPr lang="en-US" sz="1600" b="1" dirty="0">
                <a:solidFill>
                  <a:schemeClr val="tx1"/>
                </a:solidFill>
              </a:rPr>
              <a:t>Use a DSP processor when the following are required: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Precision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Cost saving.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Smaller size.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Low power consumption.</a:t>
            </a:r>
          </a:p>
          <a:p>
            <a:pPr marL="961166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Processing of signals in real-time.</a:t>
            </a:r>
          </a:p>
          <a:p>
            <a:pPr marL="952510" lvl="1" indent="-277094"/>
            <a:endParaRPr lang="en-US" sz="1600" b="1" dirty="0">
              <a:solidFill>
                <a:schemeClr val="tx1"/>
              </a:solidFill>
            </a:endParaRPr>
          </a:p>
          <a:p>
            <a:pPr marL="952510" lvl="1" indent="-277094"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 marL="952510" lvl="1" indent="-277094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>
          <a:xfrm>
            <a:off x="357188" y="233795"/>
            <a:ext cx="8229600" cy="831273"/>
          </a:xfrm>
        </p:spPr>
        <p:txBody>
          <a:bodyPr spcFirstLastPara="1" wrap="square" lIns="41853" tIns="41853" rIns="41853" bIns="41853" anchor="ctr" anchorCtr="0">
            <a:noAutofit/>
          </a:bodyPr>
          <a:lstStyle/>
          <a:p>
            <a:r>
              <a:rPr lang="en-US" sz="3273" dirty="0">
                <a:solidFill>
                  <a:schemeClr val="accent6"/>
                </a:solidFill>
              </a:rPr>
              <a:t>Why do we need DSP processors?</a:t>
            </a:r>
          </a:p>
        </p:txBody>
      </p:sp>
    </p:spTree>
    <p:extLst>
      <p:ext uri="{BB962C8B-B14F-4D97-AF65-F5344CB8AC3E}">
        <p14:creationId xmlns:p14="http://schemas.microsoft.com/office/powerpoint/2010/main" val="476751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ChangeArrowheads="1"/>
          </p:cNvSpPr>
          <p:nvPr/>
        </p:nvSpPr>
        <p:spPr bwMode="auto">
          <a:xfrm>
            <a:off x="1828800" y="1141269"/>
            <a:ext cx="9144000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endParaRPr lang="en-IN" sz="1727" dirty="0"/>
          </a:p>
        </p:txBody>
      </p:sp>
      <p:pic>
        <p:nvPicPr>
          <p:cNvPr id="22531" name="Picture 4" descr="im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909205"/>
            <a:ext cx="7005638" cy="349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chemeClr val="accent6"/>
                </a:solidFill>
              </a:rPr>
              <a:t>CPLD Vs FPGA</a:t>
            </a:r>
            <a:endParaRPr lang="en-IN" sz="3818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5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3" y="1518804"/>
            <a:ext cx="7739063" cy="299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chemeClr val="accent6"/>
                </a:solidFill>
              </a:rPr>
              <a:t>FPGA Technologies</a:t>
            </a:r>
            <a:endParaRPr lang="en-IN" sz="3818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2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1833563" y="1764724"/>
            <a:ext cx="9144000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endParaRPr lang="en-IN" sz="1727" dirty="0"/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18805"/>
            <a:ext cx="7543800" cy="2715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/>
              <a:t>DSP Vs FPGA</a:t>
            </a:r>
            <a:endParaRPr lang="en-IN" sz="3818" dirty="0"/>
          </a:p>
        </p:txBody>
      </p:sp>
    </p:spTree>
    <p:extLst>
      <p:ext uri="{BB962C8B-B14F-4D97-AF65-F5344CB8AC3E}">
        <p14:creationId xmlns:p14="http://schemas.microsoft.com/office/powerpoint/2010/main" val="205028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93" y="385340"/>
            <a:ext cx="8608224" cy="4812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Fine-Grained Parallelism of Special-Purpose Circuits </a:t>
            </a:r>
            <a:endParaRPr lang="en-US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650" y="869276"/>
                <a:ext cx="8417378" cy="118134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Example -- Calculating gravitational force: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b="0" i="0" dirty="0" smtClean="0">
                    <a:latin typeface="Cambria Math" panose="02040503050406030204" pitchFamily="18" charset="0"/>
                  </a:rPr>
                  <a:t>8</a:t>
                </a:r>
                <a:r>
                  <a:rPr lang="en-US" dirty="0" smtClean="0"/>
                  <a:t> instructions on a CPU → 8 cycles**</a:t>
                </a:r>
              </a:p>
              <a:p>
                <a:r>
                  <a:rPr lang="en-US" dirty="0" smtClean="0"/>
                  <a:t>Much fewer cycles on a special purpose circuit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650" y="869276"/>
                <a:ext cx="8417378" cy="118134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49866" y="2051042"/>
            <a:ext cx="113653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A = G × m</a:t>
            </a:r>
            <a:r>
              <a:rPr lang="en-US" sz="1800" baseline="-25000"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690" y="2453777"/>
            <a:ext cx="111088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B = A × m</a:t>
            </a:r>
            <a:r>
              <a:rPr lang="en-US" sz="1800" baseline="-250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3636" y="2051042"/>
            <a:ext cx="99386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C = x</a:t>
            </a:r>
            <a:r>
              <a:rPr lang="en-US" sz="1800" baseline="-25000" dirty="0"/>
              <a:t>1 </a:t>
            </a:r>
            <a:r>
              <a:rPr lang="en-US" sz="1800" dirty="0"/>
              <a:t>-</a:t>
            </a:r>
            <a:r>
              <a:rPr lang="en-US" sz="1800" baseline="-25000" dirty="0"/>
              <a:t> </a:t>
            </a:r>
            <a:r>
              <a:rPr lang="en-US" sz="1800" dirty="0"/>
              <a:t>x</a:t>
            </a:r>
            <a:r>
              <a:rPr lang="en-US" sz="1800" baseline="-250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9924" y="2453777"/>
            <a:ext cx="68127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D = C</a:t>
            </a:r>
            <a:r>
              <a:rPr lang="en-US" sz="1800" baseline="3000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2154" y="2050617"/>
            <a:ext cx="98103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E = y</a:t>
            </a:r>
            <a:r>
              <a:rPr lang="en-US" sz="1800" baseline="-25000" dirty="0"/>
              <a:t>1 </a:t>
            </a:r>
            <a:r>
              <a:rPr lang="en-US" sz="1800" dirty="0"/>
              <a:t>-</a:t>
            </a:r>
            <a:r>
              <a:rPr lang="en-US" sz="1800" baseline="-25000" dirty="0"/>
              <a:t> </a:t>
            </a:r>
            <a:r>
              <a:rPr lang="en-US" sz="1800" dirty="0"/>
              <a:t>y</a:t>
            </a:r>
            <a:r>
              <a:rPr lang="en-US" sz="1800" baseline="-25000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51271" y="2453777"/>
            <a:ext cx="64280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F = E</a:t>
            </a:r>
            <a:r>
              <a:rPr lang="en-US" sz="1800" baseline="300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94037" y="2904678"/>
            <a:ext cx="101309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G = D + F</a:t>
            </a:r>
            <a:endParaRPr lang="en-US" sz="18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06687" y="3307413"/>
            <a:ext cx="114775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Ret = B / G</a:t>
            </a:r>
            <a:endParaRPr lang="en-US" sz="1800" baseline="-25000" dirty="0"/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818131" y="2328040"/>
            <a:ext cx="0" cy="1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 flipH="1">
            <a:off x="2080564" y="2328040"/>
            <a:ext cx="4" cy="1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3272673" y="2327616"/>
            <a:ext cx="0" cy="12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1" idx="3"/>
          </p:cNvCxnSpPr>
          <p:nvPr/>
        </p:nvCxnSpPr>
        <p:spPr>
          <a:xfrm flipH="1">
            <a:off x="2915965" y="2730776"/>
            <a:ext cx="356708" cy="312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1" idx="0"/>
          </p:cNvCxnSpPr>
          <p:nvPr/>
        </p:nvCxnSpPr>
        <p:spPr>
          <a:xfrm>
            <a:off x="2080563" y="2730776"/>
            <a:ext cx="420023" cy="173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12" idx="0"/>
          </p:cNvCxnSpPr>
          <p:nvPr/>
        </p:nvCxnSpPr>
        <p:spPr>
          <a:xfrm>
            <a:off x="818131" y="2730776"/>
            <a:ext cx="1262432" cy="576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  <a:endCxn id="12" idx="0"/>
          </p:cNvCxnSpPr>
          <p:nvPr/>
        </p:nvCxnSpPr>
        <p:spPr>
          <a:xfrm flipH="1">
            <a:off x="2080563" y="3181676"/>
            <a:ext cx="420023" cy="1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01373" y="2068992"/>
            <a:ext cx="1676742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A = G × m</a:t>
            </a:r>
            <a:r>
              <a:rPr lang="en-US" sz="1800" baseline="-25000" dirty="0"/>
              <a:t>1</a:t>
            </a:r>
            <a:r>
              <a:rPr lang="en-US" sz="1800" dirty="0"/>
              <a:t> × m</a:t>
            </a:r>
            <a:r>
              <a:rPr lang="en-US" sz="1800" baseline="-25000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82286" y="2081738"/>
            <a:ext cx="130579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B = (x</a:t>
            </a:r>
            <a:r>
              <a:rPr lang="en-US" sz="1800" baseline="-25000" dirty="0"/>
              <a:t>1 </a:t>
            </a:r>
            <a:r>
              <a:rPr lang="en-US" sz="1800" dirty="0"/>
              <a:t>-</a:t>
            </a:r>
            <a:r>
              <a:rPr lang="en-US" sz="1800" baseline="-25000" dirty="0"/>
              <a:t> </a:t>
            </a:r>
            <a:r>
              <a:rPr lang="en-US" sz="1800" dirty="0"/>
              <a:t>x</a:t>
            </a:r>
            <a:r>
              <a:rPr lang="en-US" sz="1800" baseline="-25000" dirty="0"/>
              <a:t>2</a:t>
            </a:r>
            <a:r>
              <a:rPr lang="en-US" sz="1800" dirty="0"/>
              <a:t>)</a:t>
            </a:r>
            <a:r>
              <a:rPr lang="en-US" sz="1800" baseline="30000" dirty="0"/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660884" y="2068992"/>
            <a:ext cx="123271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C = (y</a:t>
            </a:r>
            <a:r>
              <a:rPr lang="en-US" sz="1800" baseline="-25000" dirty="0"/>
              <a:t>1 </a:t>
            </a:r>
            <a:r>
              <a:rPr lang="en-US" sz="1800" dirty="0"/>
              <a:t>-</a:t>
            </a:r>
            <a:r>
              <a:rPr lang="en-US" sz="1800" baseline="-25000" dirty="0"/>
              <a:t> </a:t>
            </a:r>
            <a:r>
              <a:rPr lang="en-US" sz="1800" dirty="0"/>
              <a:t>y</a:t>
            </a:r>
            <a:r>
              <a:rPr lang="en-US" sz="1800" baseline="-25000" dirty="0"/>
              <a:t>2</a:t>
            </a:r>
            <a:r>
              <a:rPr lang="en-US" sz="1800" dirty="0"/>
              <a:t>)</a:t>
            </a:r>
            <a:r>
              <a:rPr lang="en-US" sz="1800" baseline="30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24517" y="2495283"/>
            <a:ext cx="101309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D = B + C</a:t>
            </a:r>
            <a:endParaRPr lang="en-US" sz="1800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6097678" y="2898018"/>
            <a:ext cx="114775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Ret = B / G</a:t>
            </a:r>
            <a:endParaRPr lang="en-US" sz="1800" baseline="-25000" dirty="0"/>
          </a:p>
        </p:txBody>
      </p:sp>
      <p:cxnSp>
        <p:nvCxnSpPr>
          <p:cNvPr id="47" name="Straight Arrow Connector 46"/>
          <p:cNvCxnSpPr>
            <a:stCxn id="41" idx="2"/>
            <a:endCxn id="42" idx="3"/>
          </p:cNvCxnSpPr>
          <p:nvPr/>
        </p:nvCxnSpPr>
        <p:spPr>
          <a:xfrm flipH="1">
            <a:off x="7744641" y="2345990"/>
            <a:ext cx="532598" cy="287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9" idx="2"/>
            <a:endCxn id="42" idx="0"/>
          </p:cNvCxnSpPr>
          <p:nvPr/>
        </p:nvCxnSpPr>
        <p:spPr>
          <a:xfrm>
            <a:off x="7035182" y="2358737"/>
            <a:ext cx="295885" cy="13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2"/>
            <a:endCxn id="43" idx="0"/>
          </p:cNvCxnSpPr>
          <p:nvPr/>
        </p:nvCxnSpPr>
        <p:spPr>
          <a:xfrm>
            <a:off x="5439744" y="2345990"/>
            <a:ext cx="1231811" cy="55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2"/>
            <a:endCxn id="43" idx="0"/>
          </p:cNvCxnSpPr>
          <p:nvPr/>
        </p:nvCxnSpPr>
        <p:spPr>
          <a:xfrm flipH="1">
            <a:off x="6671555" y="2772281"/>
            <a:ext cx="659512" cy="125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60098" y="2382991"/>
            <a:ext cx="366787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91401" y="2860830"/>
            <a:ext cx="366787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2118" y="3253912"/>
            <a:ext cx="366787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614665" y="2427009"/>
            <a:ext cx="422058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614664" y="2826578"/>
            <a:ext cx="422058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57291" y="3633216"/>
            <a:ext cx="3236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4 cycles with basic operations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783856" y="314969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3 cycles with compound operations</a:t>
            </a:r>
          </a:p>
        </p:txBody>
      </p:sp>
    </p:spTree>
    <p:extLst>
      <p:ext uri="{BB962C8B-B14F-4D97-AF65-F5344CB8AC3E}">
        <p14:creationId xmlns:p14="http://schemas.microsoft.com/office/powerpoint/2010/main" val="172439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3" y="789250"/>
            <a:ext cx="7040907" cy="247823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2147300" y="308050"/>
            <a:ext cx="7723500" cy="4812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Quote of the Day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5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914400" y="1186296"/>
            <a:ext cx="8229600" cy="2826327"/>
          </a:xfrm>
        </p:spPr>
        <p:txBody>
          <a:bodyPr/>
          <a:lstStyle/>
          <a:p>
            <a:pPr>
              <a:buClr>
                <a:srgbClr val="FF0000"/>
              </a:buClr>
            </a:pPr>
            <a:endParaRPr lang="en-IN" dirty="0" smtClean="0"/>
          </a:p>
          <a:p>
            <a:pPr>
              <a:buClr>
                <a:srgbClr val="FF0000"/>
              </a:buClr>
              <a:buFont typeface="Wingdings" pitchFamily="2" charset="2"/>
              <a:buChar char=""/>
            </a:pPr>
            <a:r>
              <a:rPr lang="en-IN" sz="2273" b="1" dirty="0"/>
              <a:t>Higher Performance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en-IN" sz="2273" dirty="0"/>
              <a:t>		Parallel algorithm implementation</a:t>
            </a:r>
          </a:p>
          <a:p>
            <a:pPr>
              <a:buClr>
                <a:srgbClr val="FF0000"/>
              </a:buClr>
              <a:buFont typeface="Wingdings" pitchFamily="2" charset="2"/>
              <a:buChar char=""/>
            </a:pPr>
            <a:r>
              <a:rPr lang="en-IN" sz="2273" b="1" dirty="0"/>
              <a:t>Customizable Design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en-IN" sz="2273" dirty="0"/>
              <a:t>		Optimize for speed and cost</a:t>
            </a:r>
          </a:p>
          <a:p>
            <a:pPr>
              <a:buClr>
                <a:srgbClr val="FF0000"/>
              </a:buClr>
              <a:buFont typeface="Wingdings" pitchFamily="2" charset="2"/>
              <a:buChar char=""/>
            </a:pPr>
            <a:r>
              <a:rPr lang="en-IN" sz="2273" b="1" dirty="0"/>
              <a:t>System Integration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en-IN" sz="2273" dirty="0"/>
              <a:t>		Less board real estate</a:t>
            </a:r>
          </a:p>
          <a:p>
            <a:pPr>
              <a:buClr>
                <a:srgbClr val="FF0000"/>
              </a:buClr>
              <a:buFont typeface="Wingdings" pitchFamily="2" charset="2"/>
              <a:buNone/>
            </a:pPr>
            <a:r>
              <a:rPr lang="en-IN" sz="2273" dirty="0"/>
              <a:t>		Less chips could mean less system cost</a:t>
            </a:r>
          </a:p>
          <a:p>
            <a:endParaRPr lang="en-IN" dirty="0" smtClean="0"/>
          </a:p>
          <a:p>
            <a:pPr>
              <a:buFont typeface="Wingdings" pitchFamily="2" charset="2"/>
              <a:buNone/>
            </a:pPr>
            <a:endParaRPr lang="en-IN" dirty="0" smtClean="0"/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chemeClr val="accent6"/>
                </a:solidFill>
              </a:rPr>
              <a:t>When to use DSP in FPGA</a:t>
            </a:r>
            <a:endParaRPr lang="en-IN" sz="3818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7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451" name="Picture 3" descr="b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1" y="1262496"/>
            <a:ext cx="6762750" cy="311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47815" y="1367560"/>
            <a:ext cx="6048375" cy="2618509"/>
            <a:chOff x="975" y="1117"/>
            <a:chExt cx="3810" cy="2268"/>
          </a:xfrm>
        </p:grpSpPr>
        <p:sp>
          <p:nvSpPr>
            <p:cNvPr id="25605" name="Rectangle 5"/>
            <p:cNvSpPr>
              <a:spLocks noChangeArrowheads="1"/>
            </p:cNvSpPr>
            <p:nvPr/>
          </p:nvSpPr>
          <p:spPr bwMode="auto">
            <a:xfrm>
              <a:off x="3696" y="1117"/>
              <a:ext cx="1089" cy="49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Power Supply</a:t>
              </a:r>
              <a:endParaRPr lang="en-US" sz="1545" dirty="0"/>
            </a:p>
          </p:txBody>
        </p:sp>
        <p:sp>
          <p:nvSpPr>
            <p:cNvPr id="25606" name="Line 6"/>
            <p:cNvSpPr>
              <a:spLocks noChangeShapeType="1"/>
            </p:cNvSpPr>
            <p:nvPr/>
          </p:nvSpPr>
          <p:spPr bwMode="auto">
            <a:xfrm flipH="1">
              <a:off x="2336" y="2160"/>
              <a:ext cx="18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07" name="Line 7"/>
            <p:cNvSpPr>
              <a:spLocks noChangeShapeType="1"/>
            </p:cNvSpPr>
            <p:nvPr/>
          </p:nvSpPr>
          <p:spPr bwMode="auto">
            <a:xfrm flipH="1">
              <a:off x="2336" y="2251"/>
              <a:ext cx="18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08" name="Line 8"/>
            <p:cNvSpPr>
              <a:spLocks noChangeShapeType="1"/>
            </p:cNvSpPr>
            <p:nvPr/>
          </p:nvSpPr>
          <p:spPr bwMode="auto">
            <a:xfrm flipH="1" flipV="1">
              <a:off x="1927" y="2432"/>
              <a:ext cx="0" cy="91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09" name="Line 9"/>
            <p:cNvSpPr>
              <a:spLocks noChangeShapeType="1"/>
            </p:cNvSpPr>
            <p:nvPr/>
          </p:nvSpPr>
          <p:spPr bwMode="auto">
            <a:xfrm flipH="1" flipV="1">
              <a:off x="1791" y="2432"/>
              <a:ext cx="0" cy="91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0" name="Line 10"/>
            <p:cNvSpPr>
              <a:spLocks noChangeShapeType="1"/>
            </p:cNvSpPr>
            <p:nvPr/>
          </p:nvSpPr>
          <p:spPr bwMode="auto">
            <a:xfrm flipV="1">
              <a:off x="2108" y="2886"/>
              <a:ext cx="1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1" name="Line 11"/>
            <p:cNvSpPr>
              <a:spLocks noChangeShapeType="1"/>
            </p:cNvSpPr>
            <p:nvPr/>
          </p:nvSpPr>
          <p:spPr bwMode="auto">
            <a:xfrm flipV="1">
              <a:off x="2199" y="2886"/>
              <a:ext cx="1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2" name="Line 12"/>
            <p:cNvSpPr>
              <a:spLocks noChangeShapeType="1"/>
            </p:cNvSpPr>
            <p:nvPr/>
          </p:nvSpPr>
          <p:spPr bwMode="auto">
            <a:xfrm flipV="1">
              <a:off x="1881" y="2886"/>
              <a:ext cx="1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3" name="Line 13"/>
            <p:cNvSpPr>
              <a:spLocks noChangeShapeType="1"/>
            </p:cNvSpPr>
            <p:nvPr/>
          </p:nvSpPr>
          <p:spPr bwMode="auto">
            <a:xfrm flipV="1">
              <a:off x="1791" y="2886"/>
              <a:ext cx="1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4" name="Line 14"/>
            <p:cNvSpPr>
              <a:spLocks noChangeShapeType="1"/>
            </p:cNvSpPr>
            <p:nvPr/>
          </p:nvSpPr>
          <p:spPr bwMode="auto">
            <a:xfrm flipV="1">
              <a:off x="1701" y="2886"/>
              <a:ext cx="1" cy="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5" name="Line 15"/>
            <p:cNvSpPr>
              <a:spLocks noChangeShapeType="1"/>
            </p:cNvSpPr>
            <p:nvPr/>
          </p:nvSpPr>
          <p:spPr bwMode="auto">
            <a:xfrm flipV="1">
              <a:off x="1247" y="2976"/>
              <a:ext cx="455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6" name="Line 16"/>
            <p:cNvSpPr>
              <a:spLocks noChangeShapeType="1"/>
            </p:cNvSpPr>
            <p:nvPr/>
          </p:nvSpPr>
          <p:spPr bwMode="auto">
            <a:xfrm flipV="1">
              <a:off x="1246" y="2977"/>
              <a:ext cx="1" cy="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7" name="Line 17"/>
            <p:cNvSpPr>
              <a:spLocks noChangeShapeType="1"/>
            </p:cNvSpPr>
            <p:nvPr/>
          </p:nvSpPr>
          <p:spPr bwMode="auto">
            <a:xfrm flipH="1">
              <a:off x="1383" y="2251"/>
              <a:ext cx="18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8" name="Line 18"/>
            <p:cNvSpPr>
              <a:spLocks noChangeShapeType="1"/>
            </p:cNvSpPr>
            <p:nvPr/>
          </p:nvSpPr>
          <p:spPr bwMode="auto">
            <a:xfrm flipH="1">
              <a:off x="1383" y="1661"/>
              <a:ext cx="0" cy="5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19" name="Line 19"/>
            <p:cNvSpPr>
              <a:spLocks noChangeShapeType="1"/>
            </p:cNvSpPr>
            <p:nvPr/>
          </p:nvSpPr>
          <p:spPr bwMode="auto">
            <a:xfrm flipH="1">
              <a:off x="2200" y="1752"/>
              <a:ext cx="0" cy="31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0" name="Line 20"/>
            <p:cNvSpPr>
              <a:spLocks noChangeShapeType="1"/>
            </p:cNvSpPr>
            <p:nvPr/>
          </p:nvSpPr>
          <p:spPr bwMode="auto">
            <a:xfrm flipH="1">
              <a:off x="2290" y="1888"/>
              <a:ext cx="0" cy="181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1" name="Line 21"/>
            <p:cNvSpPr>
              <a:spLocks noChangeShapeType="1"/>
            </p:cNvSpPr>
            <p:nvPr/>
          </p:nvSpPr>
          <p:spPr bwMode="auto">
            <a:xfrm>
              <a:off x="2290" y="1888"/>
              <a:ext cx="1089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2" name="Line 22"/>
            <p:cNvSpPr>
              <a:spLocks noChangeShapeType="1"/>
            </p:cNvSpPr>
            <p:nvPr/>
          </p:nvSpPr>
          <p:spPr bwMode="auto">
            <a:xfrm>
              <a:off x="2925" y="1979"/>
              <a:ext cx="454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3" name="Line 23"/>
            <p:cNvSpPr>
              <a:spLocks noChangeShapeType="1"/>
            </p:cNvSpPr>
            <p:nvPr/>
          </p:nvSpPr>
          <p:spPr bwMode="auto">
            <a:xfrm>
              <a:off x="2925" y="1979"/>
              <a:ext cx="0" cy="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4" name="Line 24"/>
            <p:cNvSpPr>
              <a:spLocks noChangeShapeType="1"/>
            </p:cNvSpPr>
            <p:nvPr/>
          </p:nvSpPr>
          <p:spPr bwMode="auto">
            <a:xfrm>
              <a:off x="3243" y="2704"/>
              <a:ext cx="590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5" name="Rectangle 25"/>
            <p:cNvSpPr>
              <a:spLocks noChangeArrowheads="1"/>
            </p:cNvSpPr>
            <p:nvPr/>
          </p:nvSpPr>
          <p:spPr bwMode="auto">
            <a:xfrm>
              <a:off x="2789" y="1389"/>
              <a:ext cx="408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CLK</a:t>
              </a:r>
              <a:endParaRPr lang="en-US" sz="1545" dirty="0"/>
            </a:p>
          </p:txBody>
        </p:sp>
        <p:sp>
          <p:nvSpPr>
            <p:cNvPr id="25626" name="Line 26"/>
            <p:cNvSpPr>
              <a:spLocks noChangeShapeType="1"/>
            </p:cNvSpPr>
            <p:nvPr/>
          </p:nvSpPr>
          <p:spPr bwMode="auto">
            <a:xfrm>
              <a:off x="2653" y="1480"/>
              <a:ext cx="136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7" name="Line 27"/>
            <p:cNvSpPr>
              <a:spLocks noChangeShapeType="1"/>
            </p:cNvSpPr>
            <p:nvPr/>
          </p:nvSpPr>
          <p:spPr bwMode="auto">
            <a:xfrm flipV="1">
              <a:off x="2653" y="1480"/>
              <a:ext cx="0" cy="589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28" name="Rectangle 28"/>
            <p:cNvSpPr>
              <a:spLocks noChangeArrowheads="1"/>
            </p:cNvSpPr>
            <p:nvPr/>
          </p:nvSpPr>
          <p:spPr bwMode="auto">
            <a:xfrm>
              <a:off x="2744" y="1344"/>
              <a:ext cx="408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CLK</a:t>
              </a:r>
              <a:endParaRPr lang="en-US" sz="1545" dirty="0"/>
            </a:p>
          </p:txBody>
        </p:sp>
        <p:sp>
          <p:nvSpPr>
            <p:cNvPr id="25629" name="Line 29"/>
            <p:cNvSpPr>
              <a:spLocks noChangeShapeType="1"/>
            </p:cNvSpPr>
            <p:nvPr/>
          </p:nvSpPr>
          <p:spPr bwMode="auto">
            <a:xfrm>
              <a:off x="3243" y="2387"/>
              <a:ext cx="590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0" name="Line 30"/>
            <p:cNvSpPr>
              <a:spLocks noChangeShapeType="1"/>
            </p:cNvSpPr>
            <p:nvPr/>
          </p:nvSpPr>
          <p:spPr bwMode="auto">
            <a:xfrm flipV="1">
              <a:off x="2290" y="2886"/>
              <a:ext cx="1" cy="9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1" name="Line 31"/>
            <p:cNvSpPr>
              <a:spLocks noChangeShapeType="1"/>
            </p:cNvSpPr>
            <p:nvPr/>
          </p:nvSpPr>
          <p:spPr bwMode="auto">
            <a:xfrm flipV="1">
              <a:off x="2290" y="2976"/>
              <a:ext cx="1044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2" name="Line 32"/>
            <p:cNvSpPr>
              <a:spLocks noChangeShapeType="1"/>
            </p:cNvSpPr>
            <p:nvPr/>
          </p:nvSpPr>
          <p:spPr bwMode="auto">
            <a:xfrm flipV="1">
              <a:off x="2789" y="2976"/>
              <a:ext cx="1" cy="13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3" name="Line 33"/>
            <p:cNvSpPr>
              <a:spLocks noChangeShapeType="1"/>
            </p:cNvSpPr>
            <p:nvPr/>
          </p:nvSpPr>
          <p:spPr bwMode="auto">
            <a:xfrm flipV="1">
              <a:off x="3333" y="2976"/>
              <a:ext cx="1" cy="13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4" name="Rectangle 34"/>
            <p:cNvSpPr>
              <a:spLocks noChangeArrowheads="1"/>
            </p:cNvSpPr>
            <p:nvPr/>
          </p:nvSpPr>
          <p:spPr bwMode="auto">
            <a:xfrm>
              <a:off x="1111" y="2614"/>
              <a:ext cx="363" cy="227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CLK</a:t>
              </a:r>
              <a:endParaRPr lang="en-US" sz="1182" dirty="0"/>
            </a:p>
          </p:txBody>
        </p:sp>
        <p:sp>
          <p:nvSpPr>
            <p:cNvPr id="25635" name="Line 35"/>
            <p:cNvSpPr>
              <a:spLocks noChangeShapeType="1"/>
            </p:cNvSpPr>
            <p:nvPr/>
          </p:nvSpPr>
          <p:spPr bwMode="auto">
            <a:xfrm flipH="1">
              <a:off x="1474" y="2704"/>
              <a:ext cx="9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36" name="Rectangle 36"/>
            <p:cNvSpPr>
              <a:spLocks noChangeArrowheads="1"/>
            </p:cNvSpPr>
            <p:nvPr/>
          </p:nvSpPr>
          <p:spPr bwMode="auto">
            <a:xfrm>
              <a:off x="3827" y="2568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custom</a:t>
              </a:r>
              <a:br>
                <a:rPr lang="en-US" sz="1182" b="1" dirty="0"/>
              </a:br>
              <a:r>
                <a:rPr lang="en-US" sz="1182" b="1" dirty="0"/>
                <a:t>IF-logic</a:t>
              </a:r>
              <a:endParaRPr lang="en-US" sz="1182" dirty="0"/>
            </a:p>
          </p:txBody>
        </p:sp>
        <p:sp>
          <p:nvSpPr>
            <p:cNvPr id="25637" name="Rectangle 37"/>
            <p:cNvSpPr>
              <a:spLocks noChangeArrowheads="1"/>
            </p:cNvSpPr>
            <p:nvPr/>
          </p:nvSpPr>
          <p:spPr bwMode="auto">
            <a:xfrm>
              <a:off x="2517" y="3113"/>
              <a:ext cx="544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5638" name="Rectangle 38"/>
            <p:cNvSpPr>
              <a:spLocks noChangeArrowheads="1"/>
            </p:cNvSpPr>
            <p:nvPr/>
          </p:nvSpPr>
          <p:spPr bwMode="auto">
            <a:xfrm>
              <a:off x="3061" y="3113"/>
              <a:ext cx="545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5639" name="Rectangle 39"/>
            <p:cNvSpPr>
              <a:spLocks noChangeArrowheads="1"/>
            </p:cNvSpPr>
            <p:nvPr/>
          </p:nvSpPr>
          <p:spPr bwMode="auto">
            <a:xfrm>
              <a:off x="1474" y="302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5640" name="Rectangle 40"/>
            <p:cNvSpPr>
              <a:spLocks noChangeArrowheads="1"/>
            </p:cNvSpPr>
            <p:nvPr/>
          </p:nvSpPr>
          <p:spPr bwMode="auto">
            <a:xfrm>
              <a:off x="1973" y="302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5641" name="Rectangle 41"/>
            <p:cNvSpPr>
              <a:spLocks noChangeArrowheads="1"/>
            </p:cNvSpPr>
            <p:nvPr/>
          </p:nvSpPr>
          <p:spPr bwMode="auto">
            <a:xfrm>
              <a:off x="975" y="3022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5642" name="Rectangle 42"/>
            <p:cNvSpPr>
              <a:spLocks noChangeArrowheads="1"/>
            </p:cNvSpPr>
            <p:nvPr/>
          </p:nvSpPr>
          <p:spPr bwMode="auto">
            <a:xfrm>
              <a:off x="1565" y="2523"/>
              <a:ext cx="771" cy="36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Memory Controller</a:t>
              </a:r>
            </a:p>
          </p:txBody>
        </p:sp>
        <p:sp>
          <p:nvSpPr>
            <p:cNvPr id="25643" name="Line 43"/>
            <p:cNvSpPr>
              <a:spLocks noChangeShapeType="1"/>
            </p:cNvSpPr>
            <p:nvPr/>
          </p:nvSpPr>
          <p:spPr bwMode="auto">
            <a:xfrm>
              <a:off x="4286" y="2432"/>
              <a:ext cx="182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44" name="Rectangle 44"/>
            <p:cNvSpPr>
              <a:spLocks noChangeArrowheads="1"/>
            </p:cNvSpPr>
            <p:nvPr/>
          </p:nvSpPr>
          <p:spPr bwMode="auto">
            <a:xfrm>
              <a:off x="3833" y="225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UART</a:t>
              </a:r>
              <a:endParaRPr lang="en-US" sz="1182" dirty="0"/>
            </a:p>
          </p:txBody>
        </p:sp>
        <p:sp>
          <p:nvSpPr>
            <p:cNvPr id="25645" name="Rectangle 45"/>
            <p:cNvSpPr>
              <a:spLocks noChangeArrowheads="1"/>
            </p:cNvSpPr>
            <p:nvPr/>
          </p:nvSpPr>
          <p:spPr bwMode="auto">
            <a:xfrm>
              <a:off x="4398" y="2366"/>
              <a:ext cx="181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LC</a:t>
              </a:r>
              <a:endParaRPr lang="en-US" sz="1182" dirty="0"/>
            </a:p>
          </p:txBody>
        </p:sp>
        <p:sp>
          <p:nvSpPr>
            <p:cNvPr id="25646" name="Line 46"/>
            <p:cNvSpPr>
              <a:spLocks noChangeShapeType="1"/>
            </p:cNvSpPr>
            <p:nvPr/>
          </p:nvSpPr>
          <p:spPr bwMode="auto">
            <a:xfrm>
              <a:off x="2426" y="2886"/>
              <a:ext cx="1361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47" name="Line 47"/>
            <p:cNvSpPr>
              <a:spLocks noChangeShapeType="1"/>
            </p:cNvSpPr>
            <p:nvPr/>
          </p:nvSpPr>
          <p:spPr bwMode="auto">
            <a:xfrm flipH="1" flipV="1">
              <a:off x="3787" y="2886"/>
              <a:ext cx="0" cy="136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48" name="Line 48"/>
            <p:cNvSpPr>
              <a:spLocks noChangeShapeType="1"/>
            </p:cNvSpPr>
            <p:nvPr/>
          </p:nvSpPr>
          <p:spPr bwMode="auto">
            <a:xfrm flipH="1">
              <a:off x="2336" y="2341"/>
              <a:ext cx="90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49" name="Line 49"/>
            <p:cNvSpPr>
              <a:spLocks noChangeShapeType="1"/>
            </p:cNvSpPr>
            <p:nvPr/>
          </p:nvSpPr>
          <p:spPr bwMode="auto">
            <a:xfrm flipH="1" flipV="1">
              <a:off x="2426" y="2341"/>
              <a:ext cx="0" cy="545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50" name="Rectangle 50"/>
            <p:cNvSpPr>
              <a:spLocks noChangeArrowheads="1"/>
            </p:cNvSpPr>
            <p:nvPr/>
          </p:nvSpPr>
          <p:spPr bwMode="auto">
            <a:xfrm>
              <a:off x="3697" y="3022"/>
              <a:ext cx="725" cy="36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Display</a:t>
              </a:r>
              <a:br>
                <a:rPr lang="en-US" sz="1182" b="1" dirty="0"/>
              </a:br>
              <a:r>
                <a:rPr lang="en-US" sz="1182" b="1" dirty="0"/>
                <a:t>Controller</a:t>
              </a:r>
              <a:endParaRPr lang="en-US" sz="1182" dirty="0"/>
            </a:p>
          </p:txBody>
        </p:sp>
        <p:sp>
          <p:nvSpPr>
            <p:cNvPr id="25651" name="Line 51"/>
            <p:cNvSpPr>
              <a:spLocks noChangeShapeType="1"/>
            </p:cNvSpPr>
            <p:nvPr/>
          </p:nvSpPr>
          <p:spPr bwMode="auto">
            <a:xfrm>
              <a:off x="3696" y="1933"/>
              <a:ext cx="454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52" name="Rectangle 52"/>
            <p:cNvSpPr>
              <a:spLocks noChangeArrowheads="1"/>
            </p:cNvSpPr>
            <p:nvPr/>
          </p:nvSpPr>
          <p:spPr bwMode="auto">
            <a:xfrm>
              <a:off x="3379" y="1752"/>
              <a:ext cx="605" cy="36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Interrupt</a:t>
              </a:r>
              <a:br>
                <a:rPr lang="en-US" sz="1182" b="1" dirty="0"/>
              </a:br>
              <a:r>
                <a:rPr lang="en-US" sz="1182" b="1" dirty="0"/>
                <a:t>Controller</a:t>
              </a:r>
              <a:endParaRPr lang="en-US" sz="1182" dirty="0"/>
            </a:p>
          </p:txBody>
        </p:sp>
        <p:sp>
          <p:nvSpPr>
            <p:cNvPr id="25653" name="Rectangle 53"/>
            <p:cNvSpPr>
              <a:spLocks noChangeArrowheads="1"/>
            </p:cNvSpPr>
            <p:nvPr/>
          </p:nvSpPr>
          <p:spPr bwMode="auto">
            <a:xfrm>
              <a:off x="4059" y="1752"/>
              <a:ext cx="545" cy="36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Timer</a:t>
              </a:r>
              <a:endParaRPr lang="en-US" sz="1364" dirty="0"/>
            </a:p>
          </p:txBody>
        </p:sp>
        <p:sp>
          <p:nvSpPr>
            <p:cNvPr id="25654" name="Rectangle 54"/>
            <p:cNvSpPr>
              <a:spLocks noChangeArrowheads="1"/>
            </p:cNvSpPr>
            <p:nvPr/>
          </p:nvSpPr>
          <p:spPr bwMode="auto">
            <a:xfrm>
              <a:off x="1973" y="1434"/>
              <a:ext cx="453" cy="31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Audio</a:t>
              </a:r>
              <a:r>
                <a:rPr lang="en-US" sz="1545" b="1" dirty="0"/>
                <a:t/>
              </a:r>
              <a:br>
                <a:rPr lang="en-US" sz="1545" b="1" dirty="0"/>
              </a:br>
              <a:r>
                <a:rPr lang="en-US" sz="1182" b="1" dirty="0"/>
                <a:t>Codec</a:t>
              </a:r>
              <a:endParaRPr lang="en-US" sz="1182" dirty="0"/>
            </a:p>
          </p:txBody>
        </p:sp>
        <p:sp>
          <p:nvSpPr>
            <p:cNvPr id="25655" name="Line 55"/>
            <p:cNvSpPr>
              <a:spLocks noChangeShapeType="1"/>
            </p:cNvSpPr>
            <p:nvPr/>
          </p:nvSpPr>
          <p:spPr bwMode="auto">
            <a:xfrm>
              <a:off x="3243" y="2523"/>
              <a:ext cx="363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56" name="Rectangle 56"/>
            <p:cNvSpPr>
              <a:spLocks noChangeArrowheads="1"/>
            </p:cNvSpPr>
            <p:nvPr/>
          </p:nvSpPr>
          <p:spPr bwMode="auto">
            <a:xfrm>
              <a:off x="2472" y="2069"/>
              <a:ext cx="817" cy="7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727" b="1" dirty="0"/>
                <a:t>CPU</a:t>
              </a:r>
              <a:br>
                <a:rPr lang="en-US" sz="1727" b="1" dirty="0"/>
              </a:br>
              <a:r>
                <a:rPr lang="en-US" sz="1364" dirty="0"/>
                <a:t>(</a:t>
              </a:r>
              <a:r>
                <a:rPr lang="en-US" sz="1364" dirty="0" err="1"/>
                <a:t>uP</a:t>
              </a:r>
              <a:r>
                <a:rPr lang="en-US" sz="1364" dirty="0"/>
                <a:t> / DSP)</a:t>
              </a:r>
            </a:p>
          </p:txBody>
        </p:sp>
        <p:sp>
          <p:nvSpPr>
            <p:cNvPr id="25657" name="Rectangle 57"/>
            <p:cNvSpPr>
              <a:spLocks noChangeArrowheads="1"/>
            </p:cNvSpPr>
            <p:nvPr/>
          </p:nvSpPr>
          <p:spPr bwMode="auto">
            <a:xfrm>
              <a:off x="3334" y="2341"/>
              <a:ext cx="408" cy="49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Co-</a:t>
              </a:r>
              <a:br>
                <a:rPr lang="en-US" sz="1182" b="1" dirty="0"/>
              </a:br>
              <a:r>
                <a:rPr lang="en-US" sz="1182" b="1" dirty="0"/>
                <a:t>Proc.</a:t>
              </a:r>
            </a:p>
          </p:txBody>
        </p:sp>
        <p:sp>
          <p:nvSpPr>
            <p:cNvPr id="25658" name="Line 58"/>
            <p:cNvSpPr>
              <a:spLocks noChangeShapeType="1"/>
            </p:cNvSpPr>
            <p:nvPr/>
          </p:nvSpPr>
          <p:spPr bwMode="auto">
            <a:xfrm flipH="1">
              <a:off x="1292" y="2341"/>
              <a:ext cx="272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59" name="Line 59"/>
            <p:cNvSpPr>
              <a:spLocks noChangeShapeType="1"/>
            </p:cNvSpPr>
            <p:nvPr/>
          </p:nvSpPr>
          <p:spPr bwMode="auto">
            <a:xfrm flipH="1">
              <a:off x="1292" y="1888"/>
              <a:ext cx="0" cy="453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5660" name="Rectangle 60"/>
            <p:cNvSpPr>
              <a:spLocks noChangeArrowheads="1"/>
            </p:cNvSpPr>
            <p:nvPr/>
          </p:nvSpPr>
          <p:spPr bwMode="auto">
            <a:xfrm>
              <a:off x="1020" y="1797"/>
              <a:ext cx="1089" cy="18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GP I/O</a:t>
              </a:r>
              <a:endParaRPr lang="en-US" sz="1364" dirty="0"/>
            </a:p>
          </p:txBody>
        </p:sp>
        <p:sp>
          <p:nvSpPr>
            <p:cNvPr id="25661" name="Rectangle 61"/>
            <p:cNvSpPr>
              <a:spLocks noChangeArrowheads="1"/>
            </p:cNvSpPr>
            <p:nvPr/>
          </p:nvSpPr>
          <p:spPr bwMode="auto">
            <a:xfrm>
              <a:off x="1565" y="2024"/>
              <a:ext cx="771" cy="40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Address</a:t>
              </a:r>
              <a:br>
                <a:rPr lang="en-US" sz="1182" b="1" dirty="0"/>
              </a:br>
              <a:r>
                <a:rPr lang="en-US" sz="1182" b="1" dirty="0"/>
                <a:t>Decode</a:t>
              </a:r>
              <a:br>
                <a:rPr lang="en-US" sz="1182" b="1" dirty="0"/>
              </a:br>
              <a:r>
                <a:rPr lang="en-US" sz="1182" b="1" dirty="0"/>
                <a:t>Unit</a:t>
              </a:r>
            </a:p>
          </p:txBody>
        </p:sp>
        <p:sp>
          <p:nvSpPr>
            <p:cNvPr id="25662" name="Rectangle 62"/>
            <p:cNvSpPr>
              <a:spLocks noChangeArrowheads="1"/>
            </p:cNvSpPr>
            <p:nvPr/>
          </p:nvSpPr>
          <p:spPr bwMode="auto">
            <a:xfrm>
              <a:off x="1111" y="1389"/>
              <a:ext cx="545" cy="317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Ethernet</a:t>
              </a:r>
              <a:br>
                <a:rPr lang="en-US" sz="1182" b="1" dirty="0"/>
              </a:br>
              <a:r>
                <a:rPr lang="en-US" sz="1182" b="1" dirty="0"/>
                <a:t>MAC</a:t>
              </a:r>
              <a:endParaRPr lang="en-US" sz="1182" dirty="0"/>
            </a:p>
          </p:txBody>
        </p:sp>
      </p:grpSp>
      <p:sp>
        <p:nvSpPr>
          <p:cNvPr id="25604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8229600" cy="609600"/>
          </a:xfrm>
        </p:spPr>
        <p:txBody>
          <a:bodyPr/>
          <a:lstStyle/>
          <a:p>
            <a:r>
              <a:rPr lang="en-US" sz="3818" dirty="0">
                <a:solidFill>
                  <a:schemeClr val="accent6"/>
                </a:solidFill>
              </a:rPr>
              <a:t>Traditional embedded system design using DSP</a:t>
            </a:r>
            <a:endParaRPr lang="en-IN" sz="3818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3000"/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/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3000"/>
                                        <p:tgtEl>
                                          <p:spTgt spid="616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16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ChangeArrowheads="1"/>
          </p:cNvSpPr>
          <p:nvPr/>
        </p:nvSpPr>
        <p:spPr bwMode="auto">
          <a:xfrm>
            <a:off x="381001" y="244186"/>
            <a:ext cx="8382001" cy="55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7749" tIns="43875" rIns="87749" bIns="43875" anchor="ctr"/>
          <a:lstStyle/>
          <a:p>
            <a:pPr algn="ctr">
              <a:defRPr/>
            </a:pPr>
            <a:r>
              <a:rPr lang="en-US" sz="3091" b="1" dirty="0">
                <a:solidFill>
                  <a:schemeClr val="accent6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Palatino Linotype" pitchFamily="18" charset="0"/>
              </a:rPr>
              <a:t>Next Step...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617791" y="1835149"/>
            <a:ext cx="3754437" cy="357909"/>
            <a:chOff x="1649" y="1522"/>
            <a:chExt cx="2365" cy="310"/>
          </a:xfrm>
        </p:grpSpPr>
        <p:sp>
          <p:nvSpPr>
            <p:cNvPr id="26663" name="Rectangle 4"/>
            <p:cNvSpPr>
              <a:spLocks noChangeArrowheads="1"/>
            </p:cNvSpPr>
            <p:nvPr/>
          </p:nvSpPr>
          <p:spPr bwMode="auto">
            <a:xfrm>
              <a:off x="1655" y="1522"/>
              <a:ext cx="2359" cy="310"/>
            </a:xfrm>
            <a:prstGeom prst="rect">
              <a:avLst/>
            </a:prstGeom>
            <a:solidFill>
              <a:srgbClr val="C0C0C0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64" name="Text Box 5"/>
            <p:cNvSpPr txBox="1">
              <a:spLocks noChangeArrowheads="1"/>
            </p:cNvSpPr>
            <p:nvPr/>
          </p:nvSpPr>
          <p:spPr bwMode="auto">
            <a:xfrm>
              <a:off x="1649" y="1542"/>
              <a:ext cx="423" cy="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64" b="1" i="1" dirty="0">
                  <a:solidFill>
                    <a:srgbClr val="FFFFFF"/>
                  </a:solidFill>
                </a:rPr>
                <a:t>FPGA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356100" y="1629643"/>
            <a:ext cx="719138" cy="365992"/>
            <a:chOff x="2744" y="1344"/>
            <a:chExt cx="453" cy="317"/>
          </a:xfrm>
        </p:grpSpPr>
        <p:sp>
          <p:nvSpPr>
            <p:cNvPr id="26661" name="Rectangle 7"/>
            <p:cNvSpPr>
              <a:spLocks noChangeArrowheads="1"/>
            </p:cNvSpPr>
            <p:nvPr/>
          </p:nvSpPr>
          <p:spPr bwMode="auto">
            <a:xfrm>
              <a:off x="2789" y="1389"/>
              <a:ext cx="408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CLK</a:t>
              </a:r>
              <a:endParaRPr lang="en-US" sz="1545" dirty="0"/>
            </a:p>
          </p:txBody>
        </p:sp>
        <p:sp>
          <p:nvSpPr>
            <p:cNvPr id="26662" name="Rectangle 8"/>
            <p:cNvSpPr>
              <a:spLocks noChangeArrowheads="1"/>
            </p:cNvSpPr>
            <p:nvPr/>
          </p:nvSpPr>
          <p:spPr bwMode="auto">
            <a:xfrm>
              <a:off x="2744" y="1344"/>
              <a:ext cx="408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CLK</a:t>
              </a:r>
              <a:endParaRPr lang="en-US" sz="1545" dirty="0"/>
            </a:p>
          </p:txBody>
        </p:sp>
      </p:grpSp>
      <p:sp>
        <p:nvSpPr>
          <p:cNvPr id="617481" name="Rectangle 9"/>
          <p:cNvSpPr>
            <a:spLocks noChangeArrowheads="1"/>
          </p:cNvSpPr>
          <p:nvPr/>
        </p:nvSpPr>
        <p:spPr bwMode="auto">
          <a:xfrm>
            <a:off x="1763714" y="3095915"/>
            <a:ext cx="576262" cy="262083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CLK</a:t>
            </a:r>
            <a:endParaRPr lang="en-US" sz="1182" dirty="0"/>
          </a:p>
        </p:txBody>
      </p:sp>
      <p:sp>
        <p:nvSpPr>
          <p:cNvPr id="617482" name="Rectangle 10"/>
          <p:cNvSpPr>
            <a:spLocks noChangeArrowheads="1"/>
          </p:cNvSpPr>
          <p:nvPr/>
        </p:nvSpPr>
        <p:spPr bwMode="auto">
          <a:xfrm>
            <a:off x="6075364" y="3042807"/>
            <a:ext cx="792163" cy="314036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custom</a:t>
            </a:r>
            <a:br>
              <a:rPr lang="en-US" sz="1182" b="1" dirty="0"/>
            </a:br>
            <a:r>
              <a:rPr lang="en-US" sz="1182" b="1" dirty="0"/>
              <a:t>IF-logic</a:t>
            </a:r>
            <a:endParaRPr lang="en-US" sz="1182" dirty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1547814" y="3565814"/>
            <a:ext cx="4176712" cy="420255"/>
            <a:chOff x="975" y="3021"/>
            <a:chExt cx="2631" cy="364"/>
          </a:xfrm>
        </p:grpSpPr>
        <p:sp>
          <p:nvSpPr>
            <p:cNvPr id="26656" name="Rectangle 12"/>
            <p:cNvSpPr>
              <a:spLocks noChangeArrowheads="1"/>
            </p:cNvSpPr>
            <p:nvPr/>
          </p:nvSpPr>
          <p:spPr bwMode="auto">
            <a:xfrm>
              <a:off x="2517" y="3113"/>
              <a:ext cx="544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6657" name="Rectangle 13"/>
            <p:cNvSpPr>
              <a:spLocks noChangeArrowheads="1"/>
            </p:cNvSpPr>
            <p:nvPr/>
          </p:nvSpPr>
          <p:spPr bwMode="auto">
            <a:xfrm>
              <a:off x="3061" y="3113"/>
              <a:ext cx="545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6658" name="Rectangle 14"/>
            <p:cNvSpPr>
              <a:spLocks noChangeArrowheads="1"/>
            </p:cNvSpPr>
            <p:nvPr/>
          </p:nvSpPr>
          <p:spPr bwMode="auto">
            <a:xfrm>
              <a:off x="1474" y="302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6659" name="Rectangle 15"/>
            <p:cNvSpPr>
              <a:spLocks noChangeArrowheads="1"/>
            </p:cNvSpPr>
            <p:nvPr/>
          </p:nvSpPr>
          <p:spPr bwMode="auto">
            <a:xfrm>
              <a:off x="1973" y="3021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6660" name="Rectangle 16"/>
            <p:cNvSpPr>
              <a:spLocks noChangeArrowheads="1"/>
            </p:cNvSpPr>
            <p:nvPr/>
          </p:nvSpPr>
          <p:spPr bwMode="auto">
            <a:xfrm>
              <a:off x="975" y="3022"/>
              <a:ext cx="499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</p:grpSp>
      <p:sp>
        <p:nvSpPr>
          <p:cNvPr id="617489" name="Rectangle 17"/>
          <p:cNvSpPr>
            <a:spLocks noChangeArrowheads="1"/>
          </p:cNvSpPr>
          <p:nvPr/>
        </p:nvSpPr>
        <p:spPr bwMode="auto">
          <a:xfrm>
            <a:off x="2484439" y="2990851"/>
            <a:ext cx="1223963" cy="419099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Memory Controller</a:t>
            </a:r>
          </a:p>
        </p:txBody>
      </p:sp>
      <p:sp>
        <p:nvSpPr>
          <p:cNvPr id="617490" name="Rectangle 18"/>
          <p:cNvSpPr>
            <a:spLocks noChangeArrowheads="1"/>
          </p:cNvSpPr>
          <p:nvPr/>
        </p:nvSpPr>
        <p:spPr bwMode="auto">
          <a:xfrm>
            <a:off x="6084889" y="2676816"/>
            <a:ext cx="792163" cy="314036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UART</a:t>
            </a:r>
            <a:endParaRPr lang="en-US" sz="1182" dirty="0"/>
          </a:p>
        </p:txBody>
      </p:sp>
      <p:sp>
        <p:nvSpPr>
          <p:cNvPr id="617491" name="Rectangle 19"/>
          <p:cNvSpPr>
            <a:spLocks noChangeArrowheads="1"/>
          </p:cNvSpPr>
          <p:nvPr/>
        </p:nvSpPr>
        <p:spPr bwMode="auto">
          <a:xfrm>
            <a:off x="5868992" y="3566970"/>
            <a:ext cx="1150937" cy="4191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Display</a:t>
            </a:r>
            <a:br>
              <a:rPr lang="en-US" sz="1182" b="1" dirty="0"/>
            </a:br>
            <a:r>
              <a:rPr lang="en-US" sz="1182" b="1" dirty="0"/>
              <a:t>Controller</a:t>
            </a:r>
            <a:endParaRPr lang="en-US" sz="1182" dirty="0"/>
          </a:p>
        </p:txBody>
      </p:sp>
      <p:sp>
        <p:nvSpPr>
          <p:cNvPr id="617492" name="Rectangle 20"/>
          <p:cNvSpPr>
            <a:spLocks noChangeArrowheads="1"/>
          </p:cNvSpPr>
          <p:nvPr/>
        </p:nvSpPr>
        <p:spPr bwMode="auto">
          <a:xfrm>
            <a:off x="6443665" y="2100698"/>
            <a:ext cx="865187" cy="4191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364" b="1" dirty="0"/>
              <a:t>Timer</a:t>
            </a:r>
            <a:endParaRPr lang="en-US" sz="1364" dirty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132140" y="1367561"/>
            <a:ext cx="4464050" cy="1756064"/>
            <a:chOff x="1973" y="1117"/>
            <a:chExt cx="2812" cy="1521"/>
          </a:xfrm>
        </p:grpSpPr>
        <p:sp>
          <p:nvSpPr>
            <p:cNvPr id="26653" name="Rectangle 22"/>
            <p:cNvSpPr>
              <a:spLocks noChangeArrowheads="1"/>
            </p:cNvSpPr>
            <p:nvPr/>
          </p:nvSpPr>
          <p:spPr bwMode="auto">
            <a:xfrm>
              <a:off x="3696" y="1117"/>
              <a:ext cx="1089" cy="49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Power Supply</a:t>
              </a:r>
              <a:endParaRPr lang="en-US" sz="1545" dirty="0"/>
            </a:p>
          </p:txBody>
        </p:sp>
        <p:sp>
          <p:nvSpPr>
            <p:cNvPr id="26654" name="Rectangle 23"/>
            <p:cNvSpPr>
              <a:spLocks noChangeArrowheads="1"/>
            </p:cNvSpPr>
            <p:nvPr/>
          </p:nvSpPr>
          <p:spPr bwMode="auto">
            <a:xfrm>
              <a:off x="4398" y="2366"/>
              <a:ext cx="181" cy="2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LC</a:t>
              </a:r>
              <a:endParaRPr lang="en-US" sz="1182" dirty="0"/>
            </a:p>
          </p:txBody>
        </p:sp>
        <p:sp>
          <p:nvSpPr>
            <p:cNvPr id="26655" name="Rectangle 24"/>
            <p:cNvSpPr>
              <a:spLocks noChangeArrowheads="1"/>
            </p:cNvSpPr>
            <p:nvPr/>
          </p:nvSpPr>
          <p:spPr bwMode="auto">
            <a:xfrm>
              <a:off x="1973" y="1434"/>
              <a:ext cx="453" cy="31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Audio</a:t>
              </a:r>
              <a:r>
                <a:rPr lang="en-US" sz="1545" b="1" dirty="0"/>
                <a:t/>
              </a:r>
              <a:br>
                <a:rPr lang="en-US" sz="1545" b="1" dirty="0"/>
              </a:br>
              <a:r>
                <a:rPr lang="en-US" sz="1182" b="1" dirty="0"/>
                <a:t>Codec</a:t>
              </a:r>
              <a:endParaRPr lang="en-US" sz="1182" dirty="0"/>
            </a:p>
          </p:txBody>
        </p:sp>
      </p:grpSp>
      <p:sp>
        <p:nvSpPr>
          <p:cNvPr id="26637" name="Rectangle 25"/>
          <p:cNvSpPr>
            <a:spLocks noChangeArrowheads="1"/>
          </p:cNvSpPr>
          <p:nvPr/>
        </p:nvSpPr>
        <p:spPr bwMode="auto">
          <a:xfrm>
            <a:off x="3924301" y="2466688"/>
            <a:ext cx="1296988" cy="890154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727" b="1" dirty="0"/>
              <a:t>CPU</a:t>
            </a:r>
            <a:br>
              <a:rPr lang="en-US" sz="1727" b="1" dirty="0"/>
            </a:br>
            <a:r>
              <a:rPr lang="en-US" sz="1364" dirty="0"/>
              <a:t>(</a:t>
            </a:r>
            <a:r>
              <a:rPr lang="en-US" sz="1364" dirty="0" err="1"/>
              <a:t>uP</a:t>
            </a:r>
            <a:r>
              <a:rPr lang="en-US" sz="1364" dirty="0"/>
              <a:t> / DSP)</a:t>
            </a:r>
          </a:p>
        </p:txBody>
      </p:sp>
      <p:sp>
        <p:nvSpPr>
          <p:cNvPr id="617498" name="Rectangle 26"/>
          <p:cNvSpPr>
            <a:spLocks noChangeArrowheads="1"/>
          </p:cNvSpPr>
          <p:nvPr/>
        </p:nvSpPr>
        <p:spPr bwMode="auto">
          <a:xfrm>
            <a:off x="5292725" y="2780726"/>
            <a:ext cx="647700" cy="576117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Co-</a:t>
            </a:r>
            <a:br>
              <a:rPr lang="en-US" sz="1182" b="1" dirty="0"/>
            </a:br>
            <a:r>
              <a:rPr lang="en-US" sz="1182" b="1" dirty="0"/>
              <a:t>Proc.</a:t>
            </a:r>
          </a:p>
        </p:txBody>
      </p:sp>
      <p:sp>
        <p:nvSpPr>
          <p:cNvPr id="617499" name="Rectangle 27"/>
          <p:cNvSpPr>
            <a:spLocks noChangeArrowheads="1"/>
          </p:cNvSpPr>
          <p:nvPr/>
        </p:nvSpPr>
        <p:spPr bwMode="auto">
          <a:xfrm>
            <a:off x="1619251" y="2152652"/>
            <a:ext cx="1728788" cy="210128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364" b="1" dirty="0"/>
              <a:t>GP I/O</a:t>
            </a:r>
            <a:endParaRPr lang="en-US" sz="1364" dirty="0"/>
          </a:p>
        </p:txBody>
      </p:sp>
      <p:sp>
        <p:nvSpPr>
          <p:cNvPr id="617500" name="Rectangle 28"/>
          <p:cNvSpPr>
            <a:spLocks noChangeArrowheads="1"/>
          </p:cNvSpPr>
          <p:nvPr/>
        </p:nvSpPr>
        <p:spPr bwMode="auto">
          <a:xfrm>
            <a:off x="2484439" y="2414732"/>
            <a:ext cx="1223963" cy="471055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Address</a:t>
            </a:r>
            <a:br>
              <a:rPr lang="en-US" sz="1182" b="1" dirty="0"/>
            </a:br>
            <a:r>
              <a:rPr lang="en-US" sz="1182" b="1" dirty="0"/>
              <a:t>Decode</a:t>
            </a:r>
            <a:br>
              <a:rPr lang="en-US" sz="1182" b="1" dirty="0"/>
            </a:br>
            <a:r>
              <a:rPr lang="en-US" sz="1182" b="1" dirty="0"/>
              <a:t>Unit</a:t>
            </a:r>
          </a:p>
        </p:txBody>
      </p:sp>
      <p:sp>
        <p:nvSpPr>
          <p:cNvPr id="617501" name="Rectangle 29"/>
          <p:cNvSpPr>
            <a:spLocks noChangeArrowheads="1"/>
          </p:cNvSpPr>
          <p:nvPr/>
        </p:nvSpPr>
        <p:spPr bwMode="auto">
          <a:xfrm>
            <a:off x="1763715" y="1681596"/>
            <a:ext cx="865187" cy="365991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Ethernet</a:t>
            </a:r>
            <a:br>
              <a:rPr lang="en-US" sz="1182" b="1" dirty="0"/>
            </a:br>
            <a:r>
              <a:rPr lang="en-US" sz="1182" b="1" dirty="0"/>
              <a:t>MAC</a:t>
            </a:r>
            <a:endParaRPr lang="en-US" sz="1182" dirty="0"/>
          </a:p>
        </p:txBody>
      </p:sp>
      <p:sp>
        <p:nvSpPr>
          <p:cNvPr id="617502" name="Rectangle 30"/>
          <p:cNvSpPr>
            <a:spLocks noChangeArrowheads="1"/>
          </p:cNvSpPr>
          <p:nvPr/>
        </p:nvSpPr>
        <p:spPr bwMode="auto">
          <a:xfrm>
            <a:off x="5364165" y="2100698"/>
            <a:ext cx="960436" cy="419100"/>
          </a:xfrm>
          <a:prstGeom prst="rect">
            <a:avLst/>
          </a:prstGeom>
          <a:solidFill>
            <a:srgbClr val="DDDDDD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/>
            <a:r>
              <a:rPr lang="en-US" sz="1182" b="1" dirty="0"/>
              <a:t>Interrupt</a:t>
            </a:r>
            <a:br>
              <a:rPr lang="en-US" sz="1182" b="1" dirty="0"/>
            </a:br>
            <a:r>
              <a:rPr lang="en-US" sz="1182" b="1" dirty="0"/>
              <a:t>Controller</a:t>
            </a:r>
            <a:endParaRPr lang="en-US" sz="1182" dirty="0"/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3132139" y="1364097"/>
            <a:ext cx="4176713" cy="1771073"/>
            <a:chOff x="1973" y="1114"/>
            <a:chExt cx="2631" cy="1534"/>
          </a:xfrm>
        </p:grpSpPr>
        <p:sp>
          <p:nvSpPr>
            <p:cNvPr id="26650" name="Rectangle 32"/>
            <p:cNvSpPr>
              <a:spLocks noChangeArrowheads="1"/>
            </p:cNvSpPr>
            <p:nvPr/>
          </p:nvSpPr>
          <p:spPr bwMode="auto">
            <a:xfrm>
              <a:off x="3696" y="1114"/>
              <a:ext cx="116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51" name="Rectangle 33"/>
            <p:cNvSpPr>
              <a:spLocks noChangeArrowheads="1"/>
            </p:cNvSpPr>
            <p:nvPr/>
          </p:nvSpPr>
          <p:spPr bwMode="auto">
            <a:xfrm>
              <a:off x="4377" y="2338"/>
              <a:ext cx="227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52" name="Rectangle 34"/>
            <p:cNvSpPr>
              <a:spLocks noChangeArrowheads="1"/>
            </p:cNvSpPr>
            <p:nvPr/>
          </p:nvSpPr>
          <p:spPr bwMode="auto">
            <a:xfrm>
              <a:off x="1973" y="1431"/>
              <a:ext cx="453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</p:grp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1547814" y="3563509"/>
            <a:ext cx="4176712" cy="462973"/>
            <a:chOff x="975" y="3019"/>
            <a:chExt cx="2631" cy="401"/>
          </a:xfrm>
        </p:grpSpPr>
        <p:sp>
          <p:nvSpPr>
            <p:cNvPr id="26645" name="Rectangle 36"/>
            <p:cNvSpPr>
              <a:spLocks noChangeArrowheads="1"/>
            </p:cNvSpPr>
            <p:nvPr/>
          </p:nvSpPr>
          <p:spPr bwMode="auto">
            <a:xfrm>
              <a:off x="975" y="3019"/>
              <a:ext cx="499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46" name="Rectangle 37"/>
            <p:cNvSpPr>
              <a:spLocks noChangeArrowheads="1"/>
            </p:cNvSpPr>
            <p:nvPr/>
          </p:nvSpPr>
          <p:spPr bwMode="auto">
            <a:xfrm>
              <a:off x="1474" y="3019"/>
              <a:ext cx="499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47" name="Rectangle 38"/>
            <p:cNvSpPr>
              <a:spLocks noChangeArrowheads="1"/>
            </p:cNvSpPr>
            <p:nvPr/>
          </p:nvSpPr>
          <p:spPr bwMode="auto">
            <a:xfrm>
              <a:off x="1973" y="3019"/>
              <a:ext cx="499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48" name="Rectangle 39"/>
            <p:cNvSpPr>
              <a:spLocks noChangeArrowheads="1"/>
            </p:cNvSpPr>
            <p:nvPr/>
          </p:nvSpPr>
          <p:spPr bwMode="auto">
            <a:xfrm>
              <a:off x="2517" y="3110"/>
              <a:ext cx="544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  <p:sp>
          <p:nvSpPr>
            <p:cNvPr id="26649" name="Rectangle 40"/>
            <p:cNvSpPr>
              <a:spLocks noChangeArrowheads="1"/>
            </p:cNvSpPr>
            <p:nvPr/>
          </p:nvSpPr>
          <p:spPr bwMode="auto">
            <a:xfrm>
              <a:off x="3061" y="3110"/>
              <a:ext cx="545" cy="3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IN" sz="1727" dirty="0"/>
            </a:p>
          </p:txBody>
        </p:sp>
      </p:grpSp>
    </p:spTree>
    <p:extLst>
      <p:ext uri="{BB962C8B-B14F-4D97-AF65-F5344CB8AC3E}">
        <p14:creationId xmlns:p14="http://schemas.microsoft.com/office/powerpoint/2010/main" val="151551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0.0434 0.0157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17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0.03143 -0.0104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17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-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L 0.20486 0.0210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17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" y="1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4462 0.0314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17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1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-0.06701 3.7037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L -0.0974 0.0210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17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19688 -0.041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17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-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14184 0.0893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175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" y="4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4.81481E-6 L -0.03924 0.0682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3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022E-16 L 0.19687 0.0472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17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2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96296E-6 L -0.03542 -0.03658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17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-1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6 L -0.20469 -0.0314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17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" y="-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81" grpId="0" animBg="1"/>
      <p:bldP spid="617482" grpId="0" animBg="1"/>
      <p:bldP spid="617489" grpId="0" animBg="1"/>
      <p:bldP spid="617490" grpId="0" animBg="1"/>
      <p:bldP spid="617491" grpId="0" animBg="1"/>
      <p:bldP spid="617492" grpId="0" animBg="1"/>
      <p:bldP spid="617498" grpId="0" animBg="1"/>
      <p:bldP spid="617499" grpId="0" animBg="1"/>
      <p:bldP spid="617500" grpId="0" animBg="1"/>
      <p:bldP spid="617501" grpId="0" animBg="1"/>
      <p:bldP spid="61750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339977" y="1210542"/>
            <a:ext cx="6119813" cy="3246582"/>
            <a:chOff x="1474" y="981"/>
            <a:chExt cx="3855" cy="2812"/>
          </a:xfrm>
        </p:grpSpPr>
        <p:sp>
          <p:nvSpPr>
            <p:cNvPr id="27656" name="Line 4"/>
            <p:cNvSpPr>
              <a:spLocks noChangeShapeType="1"/>
            </p:cNvSpPr>
            <p:nvPr/>
          </p:nvSpPr>
          <p:spPr bwMode="auto">
            <a:xfrm>
              <a:off x="2154" y="1298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57" name="Line 5"/>
            <p:cNvSpPr>
              <a:spLocks noChangeShapeType="1"/>
            </p:cNvSpPr>
            <p:nvPr/>
          </p:nvSpPr>
          <p:spPr bwMode="auto">
            <a:xfrm>
              <a:off x="1791" y="3294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58" name="Line 6"/>
            <p:cNvSpPr>
              <a:spLocks noChangeShapeType="1"/>
            </p:cNvSpPr>
            <p:nvPr/>
          </p:nvSpPr>
          <p:spPr bwMode="auto">
            <a:xfrm>
              <a:off x="2245" y="3294"/>
              <a:ext cx="0" cy="227"/>
            </a:xfrm>
            <a:prstGeom prst="line">
              <a:avLst/>
            </a:prstGeom>
            <a:solidFill>
              <a:schemeClr val="accent2">
                <a:lumMod val="75000"/>
              </a:schemeClr>
            </a:solidFill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59" name="Line 7"/>
            <p:cNvSpPr>
              <a:spLocks noChangeShapeType="1"/>
            </p:cNvSpPr>
            <p:nvPr/>
          </p:nvSpPr>
          <p:spPr bwMode="auto">
            <a:xfrm>
              <a:off x="2744" y="3294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0" name="Line 8"/>
            <p:cNvSpPr>
              <a:spLocks noChangeShapeType="1"/>
            </p:cNvSpPr>
            <p:nvPr/>
          </p:nvSpPr>
          <p:spPr bwMode="auto">
            <a:xfrm>
              <a:off x="3334" y="3294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1" name="Line 9"/>
            <p:cNvSpPr>
              <a:spLocks noChangeShapeType="1"/>
            </p:cNvSpPr>
            <p:nvPr/>
          </p:nvSpPr>
          <p:spPr bwMode="auto">
            <a:xfrm>
              <a:off x="3878" y="3294"/>
              <a:ext cx="0" cy="227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2" name="Line 10"/>
            <p:cNvSpPr>
              <a:spLocks noChangeShapeType="1"/>
            </p:cNvSpPr>
            <p:nvPr/>
          </p:nvSpPr>
          <p:spPr bwMode="auto">
            <a:xfrm>
              <a:off x="4014" y="2795"/>
              <a:ext cx="227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3" name="Line 11"/>
            <p:cNvSpPr>
              <a:spLocks noChangeShapeType="1"/>
            </p:cNvSpPr>
            <p:nvPr/>
          </p:nvSpPr>
          <p:spPr bwMode="auto">
            <a:xfrm>
              <a:off x="4014" y="2069"/>
              <a:ext cx="227" cy="0"/>
            </a:xfrm>
            <a:prstGeom prst="line">
              <a:avLst/>
            </a:prstGeom>
            <a:noFill/>
            <a:ln w="57150">
              <a:solidFill>
                <a:srgbClr val="DDDDDD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64" name="Rectangle 12"/>
            <p:cNvSpPr>
              <a:spLocks noChangeArrowheads="1"/>
            </p:cNvSpPr>
            <p:nvPr/>
          </p:nvSpPr>
          <p:spPr bwMode="auto">
            <a:xfrm>
              <a:off x="4240" y="1797"/>
              <a:ext cx="1089" cy="4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545" b="1" dirty="0"/>
                <a:t>Power Supply</a:t>
              </a:r>
              <a:endParaRPr lang="en-US" sz="1545" dirty="0"/>
            </a:p>
          </p:txBody>
        </p:sp>
        <p:sp>
          <p:nvSpPr>
            <p:cNvPr id="27665" name="Rectangle 13"/>
            <p:cNvSpPr>
              <a:spLocks noChangeArrowheads="1"/>
            </p:cNvSpPr>
            <p:nvPr/>
          </p:nvSpPr>
          <p:spPr bwMode="auto">
            <a:xfrm>
              <a:off x="3061" y="3521"/>
              <a:ext cx="544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7666" name="Rectangle 14"/>
            <p:cNvSpPr>
              <a:spLocks noChangeArrowheads="1"/>
            </p:cNvSpPr>
            <p:nvPr/>
          </p:nvSpPr>
          <p:spPr bwMode="auto">
            <a:xfrm>
              <a:off x="3606" y="3521"/>
              <a:ext cx="545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SDRAM</a:t>
              </a:r>
              <a:endParaRPr lang="en-US" sz="1364" dirty="0"/>
            </a:p>
          </p:txBody>
        </p:sp>
        <p:sp>
          <p:nvSpPr>
            <p:cNvPr id="27667" name="Rectangle 15"/>
            <p:cNvSpPr>
              <a:spLocks noChangeArrowheads="1"/>
            </p:cNvSpPr>
            <p:nvPr/>
          </p:nvSpPr>
          <p:spPr bwMode="auto">
            <a:xfrm>
              <a:off x="1973" y="3520"/>
              <a:ext cx="499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7668" name="Rectangle 16"/>
            <p:cNvSpPr>
              <a:spLocks noChangeArrowheads="1"/>
            </p:cNvSpPr>
            <p:nvPr/>
          </p:nvSpPr>
          <p:spPr bwMode="auto">
            <a:xfrm>
              <a:off x="2472" y="3520"/>
              <a:ext cx="499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7669" name="Rectangle 17"/>
            <p:cNvSpPr>
              <a:spLocks noChangeArrowheads="1"/>
            </p:cNvSpPr>
            <p:nvPr/>
          </p:nvSpPr>
          <p:spPr bwMode="auto">
            <a:xfrm>
              <a:off x="1474" y="3521"/>
              <a:ext cx="499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364" b="1" dirty="0"/>
                <a:t>SRAM</a:t>
              </a:r>
              <a:endParaRPr lang="en-US" sz="1364" dirty="0"/>
            </a:p>
          </p:txBody>
        </p:sp>
        <p:sp>
          <p:nvSpPr>
            <p:cNvPr id="27670" name="Rectangle 18"/>
            <p:cNvSpPr>
              <a:spLocks noChangeArrowheads="1"/>
            </p:cNvSpPr>
            <p:nvPr/>
          </p:nvSpPr>
          <p:spPr bwMode="auto">
            <a:xfrm>
              <a:off x="4247" y="2659"/>
              <a:ext cx="181" cy="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LC</a:t>
              </a:r>
              <a:endParaRPr lang="en-US" sz="1182" dirty="0"/>
            </a:p>
          </p:txBody>
        </p:sp>
        <p:sp>
          <p:nvSpPr>
            <p:cNvPr id="27671" name="Rectangle 19"/>
            <p:cNvSpPr>
              <a:spLocks noChangeArrowheads="1"/>
            </p:cNvSpPr>
            <p:nvPr/>
          </p:nvSpPr>
          <p:spPr bwMode="auto">
            <a:xfrm>
              <a:off x="1927" y="981"/>
              <a:ext cx="453" cy="3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Audio</a:t>
              </a:r>
              <a:r>
                <a:rPr lang="en-US" sz="1545" b="1" dirty="0"/>
                <a:t/>
              </a:r>
              <a:br>
                <a:rPr lang="en-US" sz="1545" b="1" dirty="0"/>
              </a:br>
              <a:r>
                <a:rPr lang="en-US" sz="1182" b="1" dirty="0"/>
                <a:t>Codec</a:t>
              </a:r>
              <a:endParaRPr lang="en-US" sz="1182" dirty="0"/>
            </a:p>
          </p:txBody>
        </p:sp>
      </p:grpSp>
      <p:pic>
        <p:nvPicPr>
          <p:cNvPr id="27651" name="Picture 20" descr="sys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98739" y="1810906"/>
            <a:ext cx="3802062" cy="208857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4140200" y="1367559"/>
            <a:ext cx="863600" cy="471055"/>
            <a:chOff x="2608" y="1117"/>
            <a:chExt cx="544" cy="408"/>
          </a:xfrm>
        </p:grpSpPr>
        <p:sp>
          <p:nvSpPr>
            <p:cNvPr id="27654" name="Line 22"/>
            <p:cNvSpPr>
              <a:spLocks noChangeShapeType="1"/>
            </p:cNvSpPr>
            <p:nvPr/>
          </p:nvSpPr>
          <p:spPr bwMode="auto">
            <a:xfrm>
              <a:off x="2880" y="1298"/>
              <a:ext cx="0" cy="22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 sz="1273"/>
            </a:p>
          </p:txBody>
        </p:sp>
        <p:sp>
          <p:nvSpPr>
            <p:cNvPr id="27655" name="Rectangle 23"/>
            <p:cNvSpPr>
              <a:spLocks noChangeArrowheads="1"/>
            </p:cNvSpPr>
            <p:nvPr/>
          </p:nvSpPr>
          <p:spPr bwMode="auto">
            <a:xfrm>
              <a:off x="2608" y="1117"/>
              <a:ext cx="544" cy="18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sz="1182" b="1" dirty="0"/>
                <a:t>EPROM</a:t>
              </a:r>
              <a:endParaRPr lang="en-US" sz="1182" dirty="0"/>
            </a:p>
          </p:txBody>
        </p:sp>
      </p:grpSp>
      <p:sp>
        <p:nvSpPr>
          <p:cNvPr id="27653" name="Title 1"/>
          <p:cNvSpPr>
            <a:spLocks noGrp="1"/>
          </p:cNvSpPr>
          <p:nvPr>
            <p:ph type="title"/>
          </p:nvPr>
        </p:nvSpPr>
        <p:spPr>
          <a:xfrm>
            <a:off x="240219" y="139124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chemeClr val="accent6"/>
                </a:solidFill>
              </a:rPr>
              <a:t>Configurable system on Chip-</a:t>
            </a:r>
            <a:r>
              <a:rPr lang="en-US" sz="3818" dirty="0" err="1">
                <a:solidFill>
                  <a:schemeClr val="accent6"/>
                </a:solidFill>
              </a:rPr>
              <a:t>CSoC</a:t>
            </a:r>
            <a:endParaRPr lang="en-IN" sz="3818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861" y="505691"/>
            <a:ext cx="7723500" cy="34545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273" b="1" dirty="0"/>
              <a:t>       2 or More Independent Processors in 1 Package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273" b="1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273" b="1" dirty="0"/>
              <a:t>Symmetric Multiprocessing</a:t>
            </a:r>
            <a:endParaRPr lang="en-US" sz="2273" dirty="0"/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Number of Identical Processors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Common Shared Memory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One Operating System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Ø"/>
            </a:pPr>
            <a:endParaRPr lang="en-US" sz="1545" b="1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273" b="1" dirty="0"/>
              <a:t>Asymmetric Multiprocessing</a:t>
            </a:r>
            <a:endParaRPr lang="en-US" sz="2273" dirty="0"/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Different Processors, Instruction Sets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Different Operating Systems </a:t>
            </a:r>
          </a:p>
          <a:p>
            <a:pPr lvl="1">
              <a:lnSpc>
                <a:spcPct val="90000"/>
              </a:lnSpc>
              <a:buFont typeface="Wingdings" pitchFamily="2" charset="2"/>
              <a:buChar char="ü"/>
            </a:pPr>
            <a:r>
              <a:rPr lang="en-US" sz="1545" b="1" dirty="0"/>
              <a:t>Possibly Without Shared Memory</a:t>
            </a:r>
          </a:p>
        </p:txBody>
      </p:sp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110861" y="0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chemeClr val="accent6"/>
                </a:solidFill>
              </a:rPr>
              <a:t>Multicore </a:t>
            </a:r>
            <a:r>
              <a:rPr lang="en-US" sz="3818" dirty="0" smtClean="0">
                <a:solidFill>
                  <a:schemeClr val="accent6"/>
                </a:solidFill>
              </a:rPr>
              <a:t>Processor -</a:t>
            </a:r>
            <a:r>
              <a:rPr lang="en-US" sz="3818" dirty="0" err="1" smtClean="0">
                <a:solidFill>
                  <a:schemeClr val="accent6"/>
                </a:solidFill>
              </a:rPr>
              <a:t>SoC</a:t>
            </a:r>
            <a:endParaRPr lang="en-IN" sz="3818" dirty="0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12" y="1341246"/>
            <a:ext cx="336279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3" y="632114"/>
            <a:ext cx="7882994" cy="360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3" name="Rectangle 7"/>
          <p:cNvSpPr>
            <a:spLocks noChangeArrowheads="1"/>
          </p:cNvSpPr>
          <p:nvPr/>
        </p:nvSpPr>
        <p:spPr bwMode="auto">
          <a:xfrm>
            <a:off x="533400" y="4234339"/>
            <a:ext cx="8067192" cy="885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lIns="87749" tIns="43875" rIns="87749" bIns="43875" anchor="ctr"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sz="1727" b="1" dirty="0"/>
              <a:t>Processors Need Not be Identical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1727" b="1" dirty="0"/>
              <a:t>Processor Specialization May Increase Performance.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1727" b="1" dirty="0"/>
              <a:t>T.I.’s </a:t>
            </a:r>
            <a:r>
              <a:rPr lang="en-US" sz="1727" b="1" dirty="0" err="1"/>
              <a:t>OMAP•General</a:t>
            </a:r>
            <a:r>
              <a:rPr lang="en-US" sz="1727" b="1" dirty="0"/>
              <a:t> Purpose </a:t>
            </a:r>
            <a:r>
              <a:rPr lang="en-US" sz="1727" b="1" dirty="0" err="1"/>
              <a:t>Processor+Digital</a:t>
            </a:r>
            <a:r>
              <a:rPr lang="en-US" sz="1727" b="1" dirty="0"/>
              <a:t> Signal Processor(“DSP”)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81000" y="909205"/>
            <a:ext cx="1371600" cy="665018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81000" y="1839769"/>
            <a:ext cx="1371600" cy="387927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81000" y="2239241"/>
            <a:ext cx="13716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81000" y="2848841"/>
            <a:ext cx="13716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1828800" y="3569277"/>
            <a:ext cx="16002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667001" y="1685059"/>
            <a:ext cx="1066800" cy="443345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810001" y="1629641"/>
            <a:ext cx="1066800" cy="498764"/>
          </a:xfrm>
          <a:prstGeom prst="ellipse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505201" y="3569277"/>
            <a:ext cx="8382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343400" y="3569277"/>
            <a:ext cx="1828800" cy="5541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248400" y="2239241"/>
            <a:ext cx="2209800" cy="1163782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791200" y="1297132"/>
            <a:ext cx="1752600" cy="886691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828800" y="798368"/>
            <a:ext cx="3276600" cy="387927"/>
          </a:xfrm>
          <a:prstGeom prst="ellips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30736" name="Title 1"/>
          <p:cNvSpPr>
            <a:spLocks noGrp="1"/>
          </p:cNvSpPr>
          <p:nvPr>
            <p:ph type="title"/>
          </p:nvPr>
        </p:nvSpPr>
        <p:spPr>
          <a:xfrm>
            <a:off x="685800" y="299605"/>
            <a:ext cx="7924800" cy="609600"/>
          </a:xfrm>
        </p:spPr>
        <p:txBody>
          <a:bodyPr/>
          <a:lstStyle/>
          <a:p>
            <a:r>
              <a:rPr lang="en-US" sz="3818" dirty="0"/>
              <a:t>AMP-TI OMAP</a:t>
            </a:r>
            <a:endParaRPr lang="en-IN" sz="3818" dirty="0"/>
          </a:p>
        </p:txBody>
      </p:sp>
    </p:spTree>
    <p:extLst>
      <p:ext uri="{BB962C8B-B14F-4D97-AF65-F5344CB8AC3E}">
        <p14:creationId xmlns:p14="http://schemas.microsoft.com/office/powerpoint/2010/main" val="28462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75" y="361944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How FPGA Is Different From ASICs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47" y="930802"/>
            <a:ext cx="4838471" cy="3454500"/>
          </a:xfrm>
        </p:spPr>
        <p:txBody>
          <a:bodyPr/>
          <a:lstStyle/>
          <a:p>
            <a:r>
              <a:rPr lang="en-US" sz="1600" b="1" dirty="0" smtClean="0"/>
              <a:t>ASIC (Application-Specific Integrated Circuit)</a:t>
            </a:r>
          </a:p>
          <a:p>
            <a:pPr lvl="1"/>
            <a:r>
              <a:rPr lang="en-US" sz="1200" b="1" dirty="0" smtClean="0"/>
              <a:t>Special chip purpose-built for an application</a:t>
            </a:r>
          </a:p>
          <a:p>
            <a:pPr lvl="1"/>
            <a:r>
              <a:rPr lang="en-US" sz="1200" b="1" dirty="0" smtClean="0"/>
              <a:t>E.g., ASIC bitcoin miner, Intel neural network accelerator</a:t>
            </a:r>
          </a:p>
          <a:p>
            <a:pPr lvl="1"/>
            <a:r>
              <a:rPr lang="en-US" sz="1200" b="1" dirty="0" smtClean="0"/>
              <a:t>Function cannot be changed once expensively built</a:t>
            </a:r>
          </a:p>
          <a:p>
            <a:pPr marL="596900" lvl="1" indent="0">
              <a:buNone/>
            </a:pPr>
            <a:endParaRPr lang="en-US" sz="1200" b="1" dirty="0" smtClean="0"/>
          </a:p>
          <a:p>
            <a:r>
              <a:rPr lang="en-US" sz="1600" b="1" dirty="0" smtClean="0"/>
              <a:t> </a:t>
            </a:r>
            <a:r>
              <a:rPr lang="en-US" sz="1600" b="1" dirty="0" smtClean="0">
                <a:solidFill>
                  <a:srgbClr val="00B050"/>
                </a:solidFill>
              </a:rPr>
              <a:t>+</a:t>
            </a:r>
            <a:r>
              <a:rPr lang="en-US" sz="1600" b="1" dirty="0" smtClean="0"/>
              <a:t> FPGAs can be </a:t>
            </a:r>
            <a:r>
              <a:rPr lang="en-US" sz="1600" b="1" i="1" dirty="0" smtClean="0"/>
              <a:t>field-programmed</a:t>
            </a:r>
          </a:p>
          <a:p>
            <a:pPr lvl="1"/>
            <a:r>
              <a:rPr lang="en-US" sz="1200" b="1" dirty="0" smtClean="0"/>
              <a:t>Function can be changed completely whenever</a:t>
            </a:r>
          </a:p>
          <a:p>
            <a:pPr lvl="1"/>
            <a:r>
              <a:rPr lang="en-US" sz="1200" b="1" dirty="0" smtClean="0"/>
              <a:t>FPGA fabric </a:t>
            </a:r>
            <a:r>
              <a:rPr lang="en-US" sz="1200" b="1" i="1" dirty="0" smtClean="0"/>
              <a:t>emulates</a:t>
            </a:r>
            <a:r>
              <a:rPr lang="en-US" sz="1200" b="1" dirty="0" smtClean="0"/>
              <a:t> custom circuits</a:t>
            </a:r>
          </a:p>
          <a:p>
            <a:endParaRPr lang="en-US" sz="1200" b="1" dirty="0"/>
          </a:p>
        </p:txBody>
      </p:sp>
      <p:pic>
        <p:nvPicPr>
          <p:cNvPr id="1026" name="Picture 2" descr="AntMiner U2 Bitcoin M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93" y="657550"/>
            <a:ext cx="2135981" cy="160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oftware.intel.com/sites/default/files/managed/51/ac/ncs2-marquee-500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157" y="509858"/>
            <a:ext cx="2557100" cy="189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3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5"/>
          <p:cNvSpPr>
            <a:spLocks noChangeShapeType="1"/>
          </p:cNvSpPr>
          <p:nvPr/>
        </p:nvSpPr>
        <p:spPr bwMode="auto">
          <a:xfrm>
            <a:off x="1905000" y="1085851"/>
            <a:ext cx="0" cy="3314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273"/>
          </a:p>
        </p:txBody>
      </p:sp>
      <p:sp>
        <p:nvSpPr>
          <p:cNvPr id="31747" name="Line 6"/>
          <p:cNvSpPr>
            <a:spLocks noChangeShapeType="1"/>
          </p:cNvSpPr>
          <p:nvPr/>
        </p:nvSpPr>
        <p:spPr bwMode="auto">
          <a:xfrm>
            <a:off x="1905000" y="4400550"/>
            <a:ext cx="4953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273"/>
          </a:p>
        </p:txBody>
      </p:sp>
      <p:sp>
        <p:nvSpPr>
          <p:cNvPr id="28677" name="Oval 7"/>
          <p:cNvSpPr>
            <a:spLocks noChangeArrowheads="1"/>
          </p:cNvSpPr>
          <p:nvPr/>
        </p:nvSpPr>
        <p:spPr bwMode="auto">
          <a:xfrm>
            <a:off x="2133600" y="3624696"/>
            <a:ext cx="2209800" cy="38792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9525">
            <a:solidFill>
              <a:srgbClr val="FF0000"/>
            </a:solidFill>
            <a:round/>
            <a:headEnd/>
            <a:tailEnd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Micro controllers</a:t>
            </a:r>
          </a:p>
        </p:txBody>
      </p:sp>
      <p:sp>
        <p:nvSpPr>
          <p:cNvPr id="28678" name="Oval 8"/>
          <p:cNvSpPr>
            <a:spLocks noChangeArrowheads="1"/>
          </p:cNvSpPr>
          <p:nvPr/>
        </p:nvSpPr>
        <p:spPr bwMode="auto">
          <a:xfrm>
            <a:off x="3186113" y="3126041"/>
            <a:ext cx="2133600" cy="609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DSP</a:t>
            </a:r>
          </a:p>
        </p:txBody>
      </p:sp>
      <p:sp>
        <p:nvSpPr>
          <p:cNvPr id="28679" name="Oval 9"/>
          <p:cNvSpPr>
            <a:spLocks noChangeArrowheads="1"/>
          </p:cNvSpPr>
          <p:nvPr/>
        </p:nvSpPr>
        <p:spPr bwMode="auto">
          <a:xfrm>
            <a:off x="5319713" y="1851315"/>
            <a:ext cx="2286001" cy="6096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FPGA</a:t>
            </a:r>
          </a:p>
        </p:txBody>
      </p:sp>
      <p:sp>
        <p:nvSpPr>
          <p:cNvPr id="28680" name="Oval 10"/>
          <p:cNvSpPr>
            <a:spLocks noChangeArrowheads="1"/>
          </p:cNvSpPr>
          <p:nvPr/>
        </p:nvSpPr>
        <p:spPr bwMode="auto">
          <a:xfrm>
            <a:off x="4800600" y="2390236"/>
            <a:ext cx="2057400" cy="443345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ASIC</a:t>
            </a:r>
          </a:p>
        </p:txBody>
      </p:sp>
      <p:sp>
        <p:nvSpPr>
          <p:cNvPr id="28681" name="Line 11"/>
          <p:cNvSpPr>
            <a:spLocks noChangeShapeType="1"/>
          </p:cNvSpPr>
          <p:nvPr/>
        </p:nvSpPr>
        <p:spPr bwMode="auto">
          <a:xfrm>
            <a:off x="2667001" y="4566805"/>
            <a:ext cx="3886200" cy="0"/>
          </a:xfrm>
          <a:prstGeom prst="line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 lIns="87749" tIns="43875" rIns="87749" bIns="43875"/>
          <a:lstStyle/>
          <a:p>
            <a:pPr>
              <a:defRPr/>
            </a:pPr>
            <a:endParaRPr lang="en-US" sz="1273"/>
          </a:p>
        </p:txBody>
      </p:sp>
      <p:sp>
        <p:nvSpPr>
          <p:cNvPr id="28683" name="Line 13"/>
          <p:cNvSpPr>
            <a:spLocks noChangeShapeType="1"/>
          </p:cNvSpPr>
          <p:nvPr/>
        </p:nvSpPr>
        <p:spPr bwMode="auto">
          <a:xfrm flipV="1">
            <a:off x="1600200" y="1795896"/>
            <a:ext cx="0" cy="2493818"/>
          </a:xfrm>
          <a:prstGeom prst="line">
            <a:avLst/>
          </a:prstGeom>
          <a:noFill/>
          <a:ln w="38100">
            <a:solidFill>
              <a:schemeClr val="bg2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 lIns="87749" tIns="43875" rIns="87749" bIns="43875"/>
          <a:lstStyle/>
          <a:p>
            <a:pPr>
              <a:defRPr/>
            </a:pPr>
            <a:endParaRPr lang="en-US" sz="1273"/>
          </a:p>
        </p:txBody>
      </p:sp>
      <p:sp>
        <p:nvSpPr>
          <p:cNvPr id="31754" name="Title 1"/>
          <p:cNvSpPr>
            <a:spLocks noGrp="1"/>
          </p:cNvSpPr>
          <p:nvPr>
            <p:ph type="title"/>
          </p:nvPr>
        </p:nvSpPr>
        <p:spPr>
          <a:xfrm>
            <a:off x="357188" y="216478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chemeClr val="accent6"/>
                </a:solidFill>
              </a:rPr>
              <a:t>Comparison</a:t>
            </a:r>
            <a:endParaRPr lang="en-IN" sz="3818" dirty="0">
              <a:solidFill>
                <a:schemeClr val="accent6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-2895600" y="2848841"/>
            <a:ext cx="792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 eaLnBrk="0" hangingPunct="0">
              <a:defRPr/>
            </a:pPr>
            <a:r>
              <a:rPr lang="en-US" sz="2727" b="1" dirty="0">
                <a:latin typeface="+mj-lt"/>
                <a:ea typeface="+mj-ea"/>
                <a:cs typeface="+mj-cs"/>
              </a:rPr>
              <a:t>Cost</a:t>
            </a:r>
            <a:endParaRPr lang="en-IN" sz="2727" b="1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599" y="4345132"/>
            <a:ext cx="83296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 anchor="ctr"/>
          <a:lstStyle/>
          <a:p>
            <a:pPr algn="ctr" eaLnBrk="0" hangingPunct="0">
              <a:defRPr/>
            </a:pPr>
            <a:r>
              <a:rPr lang="en-US" sz="1273" b="1" dirty="0">
                <a:latin typeface="+mj-lt"/>
                <a:ea typeface="+mj-ea"/>
                <a:cs typeface="+mj-cs"/>
              </a:rPr>
              <a:t>Performance</a:t>
            </a:r>
            <a:endParaRPr lang="en-IN" sz="1273" b="1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4024313" y="2778163"/>
            <a:ext cx="2057400" cy="443345"/>
          </a:xfrm>
          <a:prstGeom prst="ellipse">
            <a:avLst/>
          </a:prstGeom>
          <a:solidFill>
            <a:srgbClr val="C00000"/>
          </a:solidFill>
          <a:ln w="9525">
            <a:solidFill>
              <a:schemeClr val="tx1"/>
            </a:solidFill>
            <a:round/>
            <a:headEnd/>
            <a:tailEnd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lIns="87749" tIns="43875" rIns="87749" bIns="43875" anchor="ctr"/>
          <a:lstStyle/>
          <a:p>
            <a:pPr algn="ctr">
              <a:defRPr/>
            </a:pPr>
            <a:r>
              <a:rPr lang="en-US" sz="1727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SOC</a:t>
            </a:r>
            <a:endParaRPr lang="en-US" sz="1727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166" y="2012160"/>
            <a:ext cx="3349107" cy="48120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History of FPGA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07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30" y="155650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Moore’s Law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31" y="792262"/>
            <a:ext cx="3598488" cy="2704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419" y="103909"/>
            <a:ext cx="1667108" cy="4547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767" y="83679"/>
            <a:ext cx="3590960" cy="21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92727" y="285750"/>
            <a:ext cx="7924800" cy="831273"/>
          </a:xfrm>
        </p:spPr>
        <p:txBody>
          <a:bodyPr/>
          <a:lstStyle/>
          <a:p>
            <a:r>
              <a:rPr lang="en-US" sz="3600" dirty="0" smtClean="0">
                <a:solidFill>
                  <a:schemeClr val="accent6"/>
                </a:solidFill>
              </a:rPr>
              <a:t>What you will </a:t>
            </a:r>
            <a:r>
              <a:rPr lang="en-US" sz="3600" dirty="0">
                <a:solidFill>
                  <a:schemeClr val="accent6"/>
                </a:solidFill>
              </a:rPr>
              <a:t>Learn? (21 Days Challenge)</a:t>
            </a:r>
            <a:endParaRPr lang="en-US" sz="3600" dirty="0" smtClean="0">
              <a:solidFill>
                <a:schemeClr val="accent6"/>
              </a:solidFill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35280" y="1266305"/>
            <a:ext cx="8808720" cy="2909455"/>
          </a:xfrm>
        </p:spPr>
        <p:txBody>
          <a:bodyPr/>
          <a:lstStyle/>
          <a:p>
            <a:r>
              <a:rPr lang="en-US" sz="2400" b="1" dirty="0" smtClean="0"/>
              <a:t>Day 1 -Introduction to FPGA</a:t>
            </a:r>
          </a:p>
          <a:p>
            <a:r>
              <a:rPr lang="en-US" sz="2400" b="1" dirty="0" smtClean="0"/>
              <a:t>Day 2- </a:t>
            </a:r>
            <a:r>
              <a:rPr lang="en-US" sz="2400" b="1" dirty="0"/>
              <a:t>Introduction to VHDL , How to create a Project in Xilinx ISE </a:t>
            </a:r>
            <a:r>
              <a:rPr lang="en-US" sz="2400" b="1" dirty="0" smtClean="0"/>
              <a:t>.</a:t>
            </a:r>
          </a:p>
          <a:p>
            <a:r>
              <a:rPr lang="en-US" sz="2400" b="1" dirty="0" smtClean="0"/>
              <a:t>Day </a:t>
            </a:r>
            <a:r>
              <a:rPr lang="en-US" sz="2400" b="1" dirty="0"/>
              <a:t>3 </a:t>
            </a:r>
            <a:r>
              <a:rPr lang="en-US" sz="2400" b="1" dirty="0" smtClean="0"/>
              <a:t>-Operators </a:t>
            </a:r>
            <a:r>
              <a:rPr lang="en-US" sz="2400" b="1" dirty="0"/>
              <a:t>and Data Flow Modeling (VHDL</a:t>
            </a:r>
            <a:r>
              <a:rPr lang="en-US" sz="2400" b="1" dirty="0" smtClean="0"/>
              <a:t>)</a:t>
            </a:r>
          </a:p>
          <a:p>
            <a:r>
              <a:rPr lang="en-US" sz="2400" b="1" dirty="0" smtClean="0"/>
              <a:t>Day </a:t>
            </a:r>
            <a:r>
              <a:rPr lang="en-US" sz="2400" b="1" dirty="0"/>
              <a:t>4 </a:t>
            </a:r>
            <a:r>
              <a:rPr lang="en-US" sz="2400" b="1" dirty="0" smtClean="0"/>
              <a:t>-Structural </a:t>
            </a:r>
            <a:r>
              <a:rPr lang="en-US" sz="2400" b="1" dirty="0"/>
              <a:t>&amp; Behavioral </a:t>
            </a:r>
            <a:r>
              <a:rPr lang="en-US" sz="2400" b="1" dirty="0" smtClean="0"/>
              <a:t>Modeling</a:t>
            </a:r>
          </a:p>
          <a:p>
            <a:r>
              <a:rPr lang="en-US" sz="2400" b="1" dirty="0" smtClean="0"/>
              <a:t>Day </a:t>
            </a:r>
            <a:r>
              <a:rPr lang="en-US" sz="2400" b="1" dirty="0"/>
              <a:t>5 </a:t>
            </a:r>
            <a:r>
              <a:rPr lang="en-US" sz="2400" b="1" dirty="0" smtClean="0"/>
              <a:t>-Creating </a:t>
            </a:r>
            <a:r>
              <a:rPr lang="en-US" sz="2400" b="1" dirty="0"/>
              <a:t>a Test </a:t>
            </a:r>
            <a:r>
              <a:rPr lang="en-US" sz="2400" b="1" dirty="0" smtClean="0"/>
              <a:t>Bench</a:t>
            </a:r>
          </a:p>
          <a:p>
            <a:r>
              <a:rPr lang="en-US" sz="2400" b="1" dirty="0" smtClean="0"/>
              <a:t>Day </a:t>
            </a:r>
            <a:r>
              <a:rPr lang="en-US" sz="2400" b="1" dirty="0"/>
              <a:t>6 </a:t>
            </a:r>
            <a:r>
              <a:rPr lang="en-US" sz="2400" b="1" dirty="0" smtClean="0"/>
              <a:t>-How </a:t>
            </a:r>
            <a:r>
              <a:rPr lang="en-US" sz="2400" b="1" dirty="0"/>
              <a:t>to Design a Spartan 6 </a:t>
            </a:r>
            <a:r>
              <a:rPr lang="en-US" sz="2400" b="1" dirty="0" smtClean="0"/>
              <a:t>FPGA Board</a:t>
            </a:r>
          </a:p>
          <a:p>
            <a:pPr marL="114300" indent="0">
              <a:buNone/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    🌟🌟🌟</a:t>
            </a:r>
          </a:p>
        </p:txBody>
      </p:sp>
    </p:spTree>
    <p:extLst>
      <p:ext uri="{BB962C8B-B14F-4D97-AF65-F5344CB8AC3E}">
        <p14:creationId xmlns:p14="http://schemas.microsoft.com/office/powerpoint/2010/main" val="35000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History of FPGA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75" y="1097107"/>
            <a:ext cx="5184834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8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How  PLA Works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275" y="1142541"/>
            <a:ext cx="5593088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Example of PLA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08" y="1117890"/>
            <a:ext cx="5126990" cy="29969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91891" y="4052455"/>
            <a:ext cx="955964" cy="3255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XY+XZ</a:t>
            </a:r>
            <a:endParaRPr lang="en-IN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043055" y="4114801"/>
            <a:ext cx="1177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804534" y="4551219"/>
            <a:ext cx="955964" cy="3255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YZ+XZ</a:t>
            </a:r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984173" y="4613565"/>
            <a:ext cx="1177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7910" y="4613565"/>
            <a:ext cx="1177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14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PAL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19" y="896216"/>
            <a:ext cx="4448651" cy="30038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418" y="3793840"/>
            <a:ext cx="59089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The PALASM design software (PAL assembler) converted the engineers' Boolean equations into the fuse pattern required to program the part.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22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90" y="552557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PLD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711" y="4194921"/>
            <a:ext cx="7723500" cy="34545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/>
              <a:t>CUPL Description </a:t>
            </a:r>
            <a:r>
              <a:rPr lang="en-US" b="1" dirty="0" smtClean="0"/>
              <a:t>Language</a:t>
            </a:r>
          </a:p>
          <a:p>
            <a:pPr marL="114300" indent="0">
              <a:buNone/>
            </a:pPr>
            <a:r>
              <a:rPr lang="en-US" sz="1200" dirty="0" smtClean="0"/>
              <a:t>	</a:t>
            </a:r>
            <a:r>
              <a:rPr lang="en-US" sz="1200" b="1" dirty="0" smtClean="0">
                <a:solidFill>
                  <a:schemeClr val="tx1"/>
                </a:solidFill>
              </a:rPr>
              <a:t>CUPL </a:t>
            </a:r>
            <a:r>
              <a:rPr lang="en-US" sz="1200" b="1" dirty="0">
                <a:solidFill>
                  <a:schemeClr val="tx1"/>
                </a:solidFill>
              </a:rPr>
              <a:t>Programmable Logic Description Language is a compiler that converts logic equations into a Fuse map (JEDEC file) for the PLD programmer. </a:t>
            </a:r>
            <a:endParaRPr lang="en-IN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370" y="1245489"/>
            <a:ext cx="2324424" cy="17242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5690" y="1182179"/>
            <a:ext cx="56558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 PLD is a combination of a logic device and a </a:t>
            </a: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3" tooltip="Computer memory"/>
              </a:rPr>
              <a:t>memory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device. The memory is used to store the pattern that was given to the chip during programming. 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505690" y="3134084"/>
            <a:ext cx="7689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4"/>
              </a:rPr>
              <a:t>PALASM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 </a:t>
            </a: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5" tooltip="Advanced Boolean Expression Language"/>
              </a:rPr>
              <a:t>ABEL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6" tooltip="Programmable Array Logic"/>
              </a:rPr>
              <a:t>CUPL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are frequently used for low-complexity devices, </a:t>
            </a:r>
            <a:endParaRPr lang="en-US" dirty="0" smtClean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 smtClean="0">
                <a:solidFill>
                  <a:srgbClr val="202122"/>
                </a:solidFill>
                <a:latin typeface="Arial" panose="020B0604020202020204" pitchFamily="34" charset="0"/>
              </a:rPr>
              <a:t>while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7" tooltip="Verilog"/>
              </a:rPr>
              <a:t>Verilog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and </a:t>
            </a: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8" tooltip="VHDL"/>
              </a:rPr>
              <a:t>VHDL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are popular higher-level description languages for more complex devices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260764" y="196824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9"/>
              </a:rPr>
              <a:t>Silicon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dirty="0" err="1">
                <a:solidFill>
                  <a:srgbClr val="0645AD"/>
                </a:solidFill>
                <a:latin typeface="Arial" panose="020B0604020202020204" pitchFamily="34" charset="0"/>
                <a:hlinkClick r:id="rId10" tooltip="Antifuse"/>
              </a:rPr>
              <a:t>antifuses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11" tooltip="Static random access memory"/>
              </a:rPr>
              <a:t>SRAM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12" tooltip="EPROM"/>
              </a:rPr>
              <a:t>EPROM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or </a:t>
            </a: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13" tooltip="EEPROM"/>
              </a:rPr>
              <a:t>EEPROM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14" tooltip="Memory cell (computing)"/>
              </a:rPr>
              <a:t>memory cells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645AD"/>
                </a:solidFill>
                <a:latin typeface="Arial" panose="020B0604020202020204" pitchFamily="34" charset="0"/>
                <a:hlinkClick r:id="rId15" tooltip="Flash memory"/>
              </a:rPr>
              <a:t>Flash memory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45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CPLD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039" y="1117888"/>
            <a:ext cx="5614071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3" y="1463387"/>
            <a:ext cx="4894263" cy="32131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334000" y="2128405"/>
            <a:ext cx="685800" cy="1551709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3" y="2239243"/>
            <a:ext cx="1302520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IN" sz="1273" b="1"/>
              <a:t>Logic blocks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43000" y="2571753"/>
            <a:ext cx="2590800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pPr marL="438750" indent="-438750">
              <a:buFont typeface="Wingdings" pitchFamily="2" charset="2"/>
              <a:buChar char="ü"/>
            </a:pPr>
            <a:r>
              <a:rPr lang="en-US" sz="1273" b="1" dirty="0"/>
              <a:t>I/O blocks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43001" y="2904261"/>
            <a:ext cx="135702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/>
              <a:t>Clock routing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43003" y="3181352"/>
            <a:ext cx="145801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/>
              <a:t>Routing matrix</a:t>
            </a: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343400" y="1685059"/>
            <a:ext cx="381000" cy="2660073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7696201" y="1685059"/>
            <a:ext cx="381000" cy="2660073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3276600" y="3015095"/>
            <a:ext cx="1905000" cy="22167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 noChangeShapeType="1"/>
            <a:stCxn id="12" idx="3"/>
          </p:cNvCxnSpPr>
          <p:nvPr/>
        </p:nvCxnSpPr>
        <p:spPr bwMode="auto">
          <a:xfrm>
            <a:off x="3469696" y="3400528"/>
            <a:ext cx="1864306" cy="5791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3564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 smtClean="0">
                <a:solidFill>
                  <a:schemeClr val="accent6"/>
                </a:solidFill>
              </a:rPr>
              <a:t>CPLD Architecture</a:t>
            </a:r>
            <a:endParaRPr lang="en-IN" sz="3818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13043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/>
      <p:bldP spid="11" grpId="0"/>
      <p:bldP spid="12" grpId="0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9465" y="1152814"/>
            <a:ext cx="5748337" cy="3178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228601" y="2239243"/>
            <a:ext cx="108451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>
                <a:solidFill>
                  <a:srgbClr val="18E4EE"/>
                </a:solidFill>
              </a:rPr>
              <a:t>I/O blocks</a:t>
            </a:r>
          </a:p>
        </p:txBody>
      </p:sp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228601" y="2460916"/>
            <a:ext cx="135702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>
                <a:solidFill>
                  <a:srgbClr val="FF0000"/>
                </a:solidFill>
              </a:rPr>
              <a:t>Clock routing</a:t>
            </a:r>
            <a:endParaRPr lang="en-US" sz="1273">
              <a:solidFill>
                <a:srgbClr val="FF0000"/>
              </a:solidFill>
            </a:endParaRPr>
          </a:p>
        </p:txBody>
      </p:sp>
      <p:sp>
        <p:nvSpPr>
          <p:cNvPr id="18439" name="TextBox 7"/>
          <p:cNvSpPr txBox="1">
            <a:spLocks noChangeArrowheads="1"/>
          </p:cNvSpPr>
          <p:nvPr/>
        </p:nvSpPr>
        <p:spPr bwMode="auto">
          <a:xfrm>
            <a:off x="228603" y="2668733"/>
            <a:ext cx="1458012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/>
              <a:t>Routing matrix</a:t>
            </a:r>
            <a:endParaRPr lang="en-US" sz="1273"/>
          </a:p>
        </p:txBody>
      </p:sp>
      <p:sp>
        <p:nvSpPr>
          <p:cNvPr id="18440" name="TextBox 8"/>
          <p:cNvSpPr txBox="1">
            <a:spLocks noChangeArrowheads="1"/>
          </p:cNvSpPr>
          <p:nvPr/>
        </p:nvSpPr>
        <p:spPr bwMode="auto">
          <a:xfrm>
            <a:off x="228602" y="2890407"/>
            <a:ext cx="933829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  <a:defRPr/>
            </a:pPr>
            <a:r>
              <a:rPr lang="en-US" sz="1273" b="1" dirty="0">
                <a:solidFill>
                  <a:schemeClr val="accent1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18441" name="TextBox 9"/>
          <p:cNvSpPr txBox="1">
            <a:spLocks noChangeArrowheads="1"/>
          </p:cNvSpPr>
          <p:nvPr/>
        </p:nvSpPr>
        <p:spPr bwMode="auto">
          <a:xfrm>
            <a:off x="228602" y="3112079"/>
            <a:ext cx="2110433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>
                <a:solidFill>
                  <a:srgbClr val="CC0000"/>
                </a:solidFill>
              </a:rPr>
              <a:t>Multipliers /DSP blocks</a:t>
            </a:r>
          </a:p>
        </p:txBody>
      </p:sp>
      <p:sp>
        <p:nvSpPr>
          <p:cNvPr id="18442" name="TextBox 10"/>
          <p:cNvSpPr txBox="1">
            <a:spLocks noChangeArrowheads="1"/>
          </p:cNvSpPr>
          <p:nvPr/>
        </p:nvSpPr>
        <p:spPr bwMode="auto">
          <a:xfrm>
            <a:off x="228601" y="3333752"/>
            <a:ext cx="1498086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273" b="1">
                <a:solidFill>
                  <a:srgbClr val="33CCCC"/>
                </a:solidFill>
              </a:rPr>
              <a:t>Processor core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28604" y="1962152"/>
            <a:ext cx="1302520" cy="2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IN" sz="1273" b="1">
                <a:solidFill>
                  <a:srgbClr val="669900"/>
                </a:solidFill>
              </a:rPr>
              <a:t>Logic blocks</a:t>
            </a: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4267200" y="1574223"/>
            <a:ext cx="838200" cy="221672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4191000" y="3957205"/>
            <a:ext cx="4038600" cy="277091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4267200" y="1186295"/>
            <a:ext cx="4038600" cy="277091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8077201" y="1574223"/>
            <a:ext cx="838200" cy="221672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3429000" y="1574223"/>
            <a:ext cx="838200" cy="2216727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cxnSp>
        <p:nvCxnSpPr>
          <p:cNvPr id="23" name="Straight Arrow Connector 22"/>
          <p:cNvCxnSpPr>
            <a:stCxn id="18438" idx="3"/>
          </p:cNvCxnSpPr>
          <p:nvPr/>
        </p:nvCxnSpPr>
        <p:spPr bwMode="auto">
          <a:xfrm>
            <a:off x="2354773" y="2680092"/>
            <a:ext cx="3817429" cy="11333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439" idx="3"/>
          </p:cNvCxnSpPr>
          <p:nvPr/>
        </p:nvCxnSpPr>
        <p:spPr bwMode="auto">
          <a:xfrm>
            <a:off x="2555296" y="2887910"/>
            <a:ext cx="1635706" cy="79220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5257801" y="1629641"/>
            <a:ext cx="304800" cy="205047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5715001" y="1629641"/>
            <a:ext cx="304800" cy="2050473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705600" y="1795896"/>
            <a:ext cx="914400" cy="942109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727" dirty="0"/>
          </a:p>
        </p:txBody>
      </p:sp>
      <p:sp>
        <p:nvSpPr>
          <p:cNvPr id="24596" name="Title 1"/>
          <p:cNvSpPr>
            <a:spLocks noGrp="1"/>
          </p:cNvSpPr>
          <p:nvPr>
            <p:ph type="title"/>
          </p:nvPr>
        </p:nvSpPr>
        <p:spPr>
          <a:xfrm>
            <a:off x="381000" y="224653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chemeClr val="accent6"/>
                </a:solidFill>
              </a:rPr>
              <a:t>FPGA Architecture</a:t>
            </a:r>
            <a:endParaRPr lang="en-IN" sz="3818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1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/>
      <p:bldP spid="18438" grpId="0"/>
      <p:bldP spid="18439" grpId="0"/>
      <p:bldP spid="18440" grpId="0"/>
      <p:bldP spid="18441" grpId="0"/>
      <p:bldP spid="18442" grpId="0"/>
      <p:bldP spid="12" grpId="0"/>
      <p:bldP spid="15" grpId="0" animBg="1"/>
      <p:bldP spid="16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  <p:bldP spid="2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423195" y="1189954"/>
            <a:ext cx="3175910" cy="3037774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12" y="155104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Basic FPGA Architecture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647272" y="1343435"/>
            <a:ext cx="2721677" cy="2740576"/>
            <a:chOff x="3272012" y="1953928"/>
            <a:chExt cx="3628902" cy="3654101"/>
          </a:xfrm>
        </p:grpSpPr>
        <p:sp>
          <p:nvSpPr>
            <p:cNvPr id="17" name="Rectangle 16"/>
            <p:cNvSpPr/>
            <p:nvPr/>
          </p:nvSpPr>
          <p:spPr>
            <a:xfrm>
              <a:off x="3272589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2012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72012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272012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72012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72012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919205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8628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918628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918628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918628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918628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65821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65244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565244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65244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565244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565244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12437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11860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211860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211860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211860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11860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59662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859085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859085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859085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59085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59085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06278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505701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505701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505701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05701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505701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01691" y="1285683"/>
            <a:ext cx="2815082" cy="2848157"/>
            <a:chOff x="3211238" y="1876926"/>
            <a:chExt cx="3753442" cy="379754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72978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79292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56066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214839" y="242226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214839" y="248796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4839" y="255365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7640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43954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502682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301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8615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9298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66963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3277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95914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31686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38000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44313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3214839" y="305969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214839" y="312539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214839" y="319108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211238" y="372760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211238" y="379330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211238" y="385899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211238" y="436503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211238" y="443073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11238" y="449642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11238" y="500776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211238" y="507346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211238" y="513915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244700" y="1639411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3" name="Rectangle 162"/>
          <p:cNvSpPr/>
          <p:nvPr/>
        </p:nvSpPr>
        <p:spPr>
          <a:xfrm>
            <a:off x="244700" y="2130089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4" name="Rectangle 163"/>
          <p:cNvSpPr/>
          <p:nvPr/>
        </p:nvSpPr>
        <p:spPr>
          <a:xfrm>
            <a:off x="3414073" y="1642297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5" name="Rectangle 164"/>
          <p:cNvSpPr/>
          <p:nvPr/>
        </p:nvSpPr>
        <p:spPr>
          <a:xfrm>
            <a:off x="3420610" y="2120487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7" name="Rectangle 176"/>
          <p:cNvSpPr/>
          <p:nvPr/>
        </p:nvSpPr>
        <p:spPr>
          <a:xfrm>
            <a:off x="238621" y="2619933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8" name="Rectangle 177"/>
          <p:cNvSpPr/>
          <p:nvPr/>
        </p:nvSpPr>
        <p:spPr>
          <a:xfrm>
            <a:off x="3423049" y="2615967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9" name="TextBox 178"/>
          <p:cNvSpPr txBox="1"/>
          <p:nvPr/>
        </p:nvSpPr>
        <p:spPr>
          <a:xfrm>
            <a:off x="1216432" y="683441"/>
            <a:ext cx="33342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“Configurable logic block (CLB)” 	</a:t>
            </a:r>
          </a:p>
        </p:txBody>
      </p:sp>
      <p:cxnSp>
        <p:nvCxnSpPr>
          <p:cNvPr id="181" name="Straight Arrow Connector 180"/>
          <p:cNvCxnSpPr>
            <a:stCxn id="179" idx="2"/>
            <a:endCxn id="125" idx="0"/>
          </p:cNvCxnSpPr>
          <p:nvPr/>
        </p:nvCxnSpPr>
        <p:spPr>
          <a:xfrm flipH="1">
            <a:off x="2735998" y="960439"/>
            <a:ext cx="147557" cy="38299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31712" y="4410795"/>
            <a:ext cx="28341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Programmable interconnect</a:t>
            </a:r>
          </a:p>
        </p:txBody>
      </p:sp>
      <p:cxnSp>
        <p:nvCxnSpPr>
          <p:cNvPr id="184" name="Straight Arrow Connector 183"/>
          <p:cNvCxnSpPr/>
          <p:nvPr/>
        </p:nvCxnSpPr>
        <p:spPr>
          <a:xfrm flipV="1">
            <a:off x="2248767" y="3696694"/>
            <a:ext cx="234658" cy="663041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3725639" y="1235541"/>
            <a:ext cx="9746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I/O block </a:t>
            </a:r>
          </a:p>
        </p:txBody>
      </p:sp>
      <p:cxnSp>
        <p:nvCxnSpPr>
          <p:cNvPr id="189" name="Straight Arrow Connector 188"/>
          <p:cNvCxnSpPr>
            <a:stCxn id="188" idx="2"/>
            <a:endCxn id="164" idx="3"/>
          </p:cNvCxnSpPr>
          <p:nvPr/>
        </p:nvCxnSpPr>
        <p:spPr>
          <a:xfrm flipH="1">
            <a:off x="3771064" y="1512539"/>
            <a:ext cx="404819" cy="231303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5517476" y="1026395"/>
            <a:ext cx="2741528" cy="163221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6" name="Rectangle 195"/>
          <p:cNvSpPr/>
          <p:nvPr/>
        </p:nvSpPr>
        <p:spPr>
          <a:xfrm>
            <a:off x="5631776" y="1168221"/>
            <a:ext cx="840647" cy="13337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6-Input</a:t>
            </a:r>
          </a:p>
          <a:p>
            <a:pPr algn="ctr"/>
            <a:r>
              <a:rPr lang="en-US" sz="1050" dirty="0">
                <a:solidFill>
                  <a:srgbClr val="000000"/>
                </a:solidFill>
              </a:rPr>
              <a:t>Look-Up</a:t>
            </a:r>
          </a:p>
          <a:p>
            <a:pPr algn="ctr"/>
            <a:r>
              <a:rPr lang="en-US" sz="1050" dirty="0">
                <a:solidFill>
                  <a:srgbClr val="000000"/>
                </a:solidFill>
              </a:rPr>
              <a:t>Table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6902705" y="2072980"/>
            <a:ext cx="446926" cy="4290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FF</a:t>
            </a:r>
          </a:p>
        </p:txBody>
      </p:sp>
      <p:sp>
        <p:nvSpPr>
          <p:cNvPr id="198" name="Flowchart: Manual Operation 197"/>
          <p:cNvSpPr/>
          <p:nvPr/>
        </p:nvSpPr>
        <p:spPr>
          <a:xfrm rot="16200000">
            <a:off x="7447697" y="1887573"/>
            <a:ext cx="693506" cy="271076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0000"/>
              </a:solidFill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7461201" y="1168221"/>
            <a:ext cx="666498" cy="429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Latch</a:t>
            </a:r>
          </a:p>
        </p:txBody>
      </p:sp>
      <p:cxnSp>
        <p:nvCxnSpPr>
          <p:cNvPr id="201" name="Straight Connector 200"/>
          <p:cNvCxnSpPr>
            <a:stCxn id="198" idx="3"/>
            <a:endCxn id="199" idx="2"/>
          </p:cNvCxnSpPr>
          <p:nvPr/>
        </p:nvCxnSpPr>
        <p:spPr>
          <a:xfrm flipV="1">
            <a:off x="7794450" y="1597257"/>
            <a:ext cx="0" cy="148451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7" idx="1"/>
          </p:cNvCxnSpPr>
          <p:nvPr/>
        </p:nvCxnSpPr>
        <p:spPr>
          <a:xfrm flipV="1">
            <a:off x="6472423" y="2287498"/>
            <a:ext cx="430282" cy="1142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V="1">
            <a:off x="7364168" y="2291097"/>
            <a:ext cx="294744" cy="782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flipV="1">
            <a:off x="6486960" y="1930965"/>
            <a:ext cx="1171952" cy="31127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V="1">
            <a:off x="5345469" y="1563605"/>
            <a:ext cx="294744" cy="782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5346440" y="1675094"/>
            <a:ext cx="294744" cy="782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flipV="1">
            <a:off x="5344499" y="1784709"/>
            <a:ext cx="294744" cy="782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flipV="1">
            <a:off x="5345469" y="1896198"/>
            <a:ext cx="294744" cy="782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flipV="1">
            <a:off x="5344499" y="2001900"/>
            <a:ext cx="294744" cy="782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5345469" y="2113389"/>
            <a:ext cx="294744" cy="782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7929988" y="2011682"/>
            <a:ext cx="430282" cy="11429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179" idx="3"/>
          </p:cNvCxnSpPr>
          <p:nvPr/>
        </p:nvCxnSpPr>
        <p:spPr>
          <a:xfrm>
            <a:off x="4387548" y="821940"/>
            <a:ext cx="956951" cy="4136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6235848" y="636304"/>
            <a:ext cx="126477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500" dirty="0"/>
              <a:t>Programmable</a:t>
            </a:r>
          </a:p>
        </p:txBody>
      </p:sp>
      <p:cxnSp>
        <p:nvCxnSpPr>
          <p:cNvPr id="222" name="Straight Arrow Connector 221"/>
          <p:cNvCxnSpPr>
            <a:stCxn id="221" idx="2"/>
          </p:cNvCxnSpPr>
          <p:nvPr/>
        </p:nvCxnSpPr>
        <p:spPr>
          <a:xfrm flipH="1">
            <a:off x="6281279" y="867137"/>
            <a:ext cx="531146" cy="27746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221" idx="2"/>
          </p:cNvCxnSpPr>
          <p:nvPr/>
        </p:nvCxnSpPr>
        <p:spPr>
          <a:xfrm>
            <a:off x="6812425" y="867137"/>
            <a:ext cx="936780" cy="25460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6" name="Table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980989"/>
              </p:ext>
            </p:extLst>
          </p:nvPr>
        </p:nvGraphicFramePr>
        <p:xfrm>
          <a:off x="3966686" y="3137223"/>
          <a:ext cx="2037243" cy="12607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79081">
                  <a:extLst>
                    <a:ext uri="{9D8B030D-6E8A-4147-A177-3AD203B41FA5}">
                      <a16:colId xmlns:a16="http://schemas.microsoft.com/office/drawing/2014/main" val="2624999979"/>
                    </a:ext>
                  </a:extLst>
                </a:gridCol>
                <a:gridCol w="679081">
                  <a:extLst>
                    <a:ext uri="{9D8B030D-6E8A-4147-A177-3AD203B41FA5}">
                      <a16:colId xmlns:a16="http://schemas.microsoft.com/office/drawing/2014/main" val="3078725628"/>
                    </a:ext>
                  </a:extLst>
                </a:gridCol>
                <a:gridCol w="679081">
                  <a:extLst>
                    <a:ext uri="{9D8B030D-6E8A-4147-A177-3AD203B41FA5}">
                      <a16:colId xmlns:a16="http://schemas.microsoft.com/office/drawing/2014/main" val="4074837403"/>
                    </a:ext>
                  </a:extLst>
                </a:gridCol>
              </a:tblGrid>
              <a:tr h="25214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Input 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Input</a:t>
                      </a:r>
                      <a:r>
                        <a:rPr lang="en-US" sz="1200" baseline="0" dirty="0" smtClean="0"/>
                        <a:t> 2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Output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59905747"/>
                  </a:ext>
                </a:extLst>
              </a:tr>
              <a:tr h="2521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36647984"/>
                  </a:ext>
                </a:extLst>
              </a:tr>
              <a:tr h="2521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24957456"/>
                  </a:ext>
                </a:extLst>
              </a:tr>
              <a:tr h="2521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0082038"/>
                  </a:ext>
                </a:extLst>
              </a:tr>
              <a:tr h="25214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43960490"/>
                  </a:ext>
                </a:extLst>
              </a:tr>
            </a:tbl>
          </a:graphicData>
        </a:graphic>
      </p:graphicFrame>
      <p:sp>
        <p:nvSpPr>
          <p:cNvPr id="227" name="TextBox 226"/>
          <p:cNvSpPr txBox="1"/>
          <p:nvPr/>
        </p:nvSpPr>
        <p:spPr>
          <a:xfrm>
            <a:off x="3941591" y="2792470"/>
            <a:ext cx="20903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Ex) 2-LUT for “AND”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639785" y="768917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~</a:t>
            </a:r>
            <a:endParaRPr lang="en-US" sz="1050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6916004" y="2844884"/>
            <a:ext cx="17568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Sequential circuit</a:t>
            </a:r>
          </a:p>
          <a:p>
            <a:pPr algn="ctr"/>
            <a:r>
              <a:rPr lang="en-US" sz="1800" dirty="0"/>
              <a:t>construction</a:t>
            </a:r>
          </a:p>
        </p:txBody>
      </p:sp>
      <p:cxnSp>
        <p:nvCxnSpPr>
          <p:cNvPr id="230" name="Straight Arrow Connector 229"/>
          <p:cNvCxnSpPr/>
          <p:nvPr/>
        </p:nvCxnSpPr>
        <p:spPr>
          <a:xfrm flipH="1" flipV="1">
            <a:off x="7147882" y="2231634"/>
            <a:ext cx="1018960" cy="71040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>
            <a:off x="601692" y="1740956"/>
            <a:ext cx="2812381" cy="490678"/>
            <a:chOff x="968510" y="2915472"/>
            <a:chExt cx="3749841" cy="654237"/>
          </a:xfrm>
        </p:grpSpPr>
        <p:sp>
          <p:nvSpPr>
            <p:cNvPr id="233" name="Flowchart: Delay 232"/>
            <p:cNvSpPr/>
            <p:nvPr/>
          </p:nvSpPr>
          <p:spPr>
            <a:xfrm>
              <a:off x="1717745" y="3122117"/>
              <a:ext cx="312856" cy="235708"/>
            </a:xfrm>
            <a:prstGeom prst="flowChartDelay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35" name="Elbow Connector 234"/>
            <p:cNvCxnSpPr>
              <a:stCxn id="162" idx="3"/>
              <a:endCxn id="99" idx="0"/>
            </p:cNvCxnSpPr>
            <p:nvPr/>
          </p:nvCxnSpPr>
          <p:spPr>
            <a:xfrm>
              <a:off x="968510" y="2915472"/>
              <a:ext cx="904708" cy="135393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Elbow Connector 235"/>
            <p:cNvCxnSpPr>
              <a:stCxn id="163" idx="3"/>
              <a:endCxn id="99" idx="2"/>
            </p:cNvCxnSpPr>
            <p:nvPr/>
          </p:nvCxnSpPr>
          <p:spPr>
            <a:xfrm flipV="1">
              <a:off x="968510" y="3445501"/>
              <a:ext cx="904708" cy="12420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Elbow Connector 238"/>
            <p:cNvCxnSpPr>
              <a:stCxn id="99" idx="3"/>
              <a:endCxn id="164" idx="1"/>
            </p:cNvCxnSpPr>
            <p:nvPr/>
          </p:nvCxnSpPr>
          <p:spPr>
            <a:xfrm flipV="1">
              <a:off x="2070536" y="2919320"/>
              <a:ext cx="2647815" cy="328863"/>
            </a:xfrm>
            <a:prstGeom prst="bentConnector3">
              <a:avLst>
                <a:gd name="adj1" fmla="val 395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49565" y="4693306"/>
            <a:ext cx="54109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CLBs act as gates – Many needed to implement high-level logic</a:t>
            </a:r>
          </a:p>
        </p:txBody>
      </p:sp>
    </p:spTree>
    <p:extLst>
      <p:ext uri="{BB962C8B-B14F-4D97-AF65-F5344CB8AC3E}">
        <p14:creationId xmlns:p14="http://schemas.microsoft.com/office/powerpoint/2010/main" val="355186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455222" y="1234037"/>
            <a:ext cx="3175910" cy="3037774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6" y="202062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Basic FPGA Architecture – DSP Blocks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679299" y="1387518"/>
            <a:ext cx="2721677" cy="2740576"/>
            <a:chOff x="3272012" y="1953928"/>
            <a:chExt cx="3628902" cy="3654101"/>
          </a:xfrm>
        </p:grpSpPr>
        <p:sp>
          <p:nvSpPr>
            <p:cNvPr id="17" name="Rectangle 16"/>
            <p:cNvSpPr/>
            <p:nvPr/>
          </p:nvSpPr>
          <p:spPr>
            <a:xfrm>
              <a:off x="3272589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2012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72012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272012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72012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72012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919205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8628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918628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918628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918628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918628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65821" y="1953928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65244" y="2619350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565244" y="3271104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65244" y="391088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565244" y="4561639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565244" y="521339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12437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11860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211860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211860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211860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11860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59662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859085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859085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859085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59085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59085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06278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505701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505701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505701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05701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505701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633718" y="1329766"/>
            <a:ext cx="2815082" cy="2848157"/>
            <a:chOff x="3211238" y="1876926"/>
            <a:chExt cx="3753442" cy="379754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72978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79292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56066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214839" y="242226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214839" y="248796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4839" y="255365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7640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43954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502682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301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8615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9298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66963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3277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95914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31686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38000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44313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3214839" y="305969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214839" y="312539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214839" y="319108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211238" y="372760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211238" y="379330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211238" y="385899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211238" y="436503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211238" y="443073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11238" y="449642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11238" y="500776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211238" y="507346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211238" y="513915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276727" y="1683494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3" name="Rectangle 162"/>
          <p:cNvSpPr/>
          <p:nvPr/>
        </p:nvSpPr>
        <p:spPr>
          <a:xfrm>
            <a:off x="276727" y="2174172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5" name="Rectangle 164"/>
          <p:cNvSpPr/>
          <p:nvPr/>
        </p:nvSpPr>
        <p:spPr>
          <a:xfrm>
            <a:off x="3452637" y="2164570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7" name="Rectangle 176"/>
          <p:cNvSpPr/>
          <p:nvPr/>
        </p:nvSpPr>
        <p:spPr>
          <a:xfrm>
            <a:off x="270648" y="2664016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8" name="Rectangle 177"/>
          <p:cNvSpPr/>
          <p:nvPr/>
        </p:nvSpPr>
        <p:spPr>
          <a:xfrm>
            <a:off x="3455076" y="2660050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6" name="Content Placeholder 2"/>
          <p:cNvSpPr>
            <a:spLocks noGrp="1"/>
          </p:cNvSpPr>
          <p:nvPr>
            <p:ph idx="1"/>
          </p:nvPr>
        </p:nvSpPr>
        <p:spPr>
          <a:xfrm>
            <a:off x="3861096" y="739497"/>
            <a:ext cx="4775190" cy="136019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Arithmetic operation provided as efficient ALU blocks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“Digital Signal Processing (DSP) blocks”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Each block provides an adder + multiplier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137" name="TextBox 136"/>
          <p:cNvSpPr txBox="1"/>
          <p:nvPr/>
        </p:nvSpPr>
        <p:spPr>
          <a:xfrm>
            <a:off x="1316170" y="719811"/>
            <a:ext cx="12311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“DSP block”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4517413" y="2099691"/>
            <a:ext cx="2317782" cy="10266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38" name="Straight Arrow Connector 137"/>
          <p:cNvCxnSpPr>
            <a:stCxn id="137" idx="2"/>
          </p:cNvCxnSpPr>
          <p:nvPr/>
        </p:nvCxnSpPr>
        <p:spPr>
          <a:xfrm flipH="1">
            <a:off x="1784168" y="996809"/>
            <a:ext cx="147555" cy="38299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4847665" y="2288368"/>
            <a:ext cx="586740" cy="5867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×</a:t>
            </a:r>
          </a:p>
        </p:txBody>
      </p:sp>
      <p:sp>
        <p:nvSpPr>
          <p:cNvPr id="143" name="Oval 142"/>
          <p:cNvSpPr/>
          <p:nvPr/>
        </p:nvSpPr>
        <p:spPr>
          <a:xfrm>
            <a:off x="5955085" y="2288368"/>
            <a:ext cx="586740" cy="58674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+/-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299724" y="2660180"/>
            <a:ext cx="547941" cy="0"/>
          </a:xfrm>
          <a:prstGeom prst="line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4299724" y="2461094"/>
            <a:ext cx="547941" cy="0"/>
          </a:xfrm>
          <a:prstGeom prst="line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5434405" y="2571179"/>
            <a:ext cx="547941" cy="0"/>
          </a:xfrm>
          <a:prstGeom prst="line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43" idx="4"/>
          </p:cNvCxnSpPr>
          <p:nvPr/>
        </p:nvCxnSpPr>
        <p:spPr>
          <a:xfrm flipV="1">
            <a:off x="4299724" y="2875108"/>
            <a:ext cx="1948731" cy="107556"/>
          </a:xfrm>
          <a:prstGeom prst="bentConnector2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>
            <a:endCxn id="143" idx="0"/>
          </p:cNvCxnSpPr>
          <p:nvPr/>
        </p:nvCxnSpPr>
        <p:spPr>
          <a:xfrm>
            <a:off x="4299724" y="2205855"/>
            <a:ext cx="1948731" cy="82513"/>
          </a:xfrm>
          <a:prstGeom prst="bentConnector2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>
            <a:stCxn id="3" idx="6"/>
          </p:cNvCxnSpPr>
          <p:nvPr/>
        </p:nvCxnSpPr>
        <p:spPr>
          <a:xfrm>
            <a:off x="5434405" y="2581738"/>
            <a:ext cx="1665806" cy="466445"/>
          </a:xfrm>
          <a:prstGeom prst="bentConnector3">
            <a:avLst>
              <a:gd name="adj1" fmla="val 9288"/>
            </a:avLst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6541825" y="2581738"/>
            <a:ext cx="547941" cy="0"/>
          </a:xfrm>
          <a:prstGeom prst="line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36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95" y="384250"/>
            <a:ext cx="7723500" cy="481200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What you will Learn</a:t>
            </a:r>
            <a:r>
              <a:rPr lang="en-US" sz="3600" dirty="0" smtClean="0">
                <a:solidFill>
                  <a:schemeClr val="accent6"/>
                </a:solidFill>
              </a:rPr>
              <a:t>?</a:t>
            </a:r>
            <a:r>
              <a:rPr lang="en-US" sz="3600" dirty="0">
                <a:solidFill>
                  <a:schemeClr val="accent6"/>
                </a:solidFill>
              </a:rPr>
              <a:t> (21 Days Challenge)</a:t>
            </a:r>
            <a:endParaRPr lang="en-IN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554" y="1017850"/>
            <a:ext cx="8601365" cy="3454500"/>
          </a:xfrm>
        </p:spPr>
        <p:txBody>
          <a:bodyPr/>
          <a:lstStyle/>
          <a:p>
            <a:r>
              <a:rPr lang="en-IN" sz="2400" b="1" dirty="0">
                <a:solidFill>
                  <a:schemeClr val="tx1"/>
                </a:solidFill>
              </a:rPr>
              <a:t>Day 7 </a:t>
            </a:r>
            <a:r>
              <a:rPr lang="en-IN" sz="2400" b="1" dirty="0" smtClean="0">
                <a:solidFill>
                  <a:schemeClr val="tx1"/>
                </a:solidFill>
              </a:rPr>
              <a:t>-FPGA </a:t>
            </a:r>
            <a:r>
              <a:rPr lang="en-IN" sz="2400" b="1" dirty="0">
                <a:solidFill>
                  <a:schemeClr val="tx1"/>
                </a:solidFill>
              </a:rPr>
              <a:t>Programming for Blinking LED ,SWITCH, Relays and </a:t>
            </a:r>
            <a:r>
              <a:rPr lang="en-IN" sz="2400" b="1" dirty="0" smtClean="0">
                <a:solidFill>
                  <a:schemeClr val="tx1"/>
                </a:solidFill>
              </a:rPr>
              <a:t>Buzzer</a:t>
            </a:r>
          </a:p>
          <a:p>
            <a:r>
              <a:rPr lang="en-IN" sz="2400" b="1" dirty="0" smtClean="0">
                <a:solidFill>
                  <a:schemeClr val="tx1"/>
                </a:solidFill>
              </a:rPr>
              <a:t>Day </a:t>
            </a:r>
            <a:r>
              <a:rPr lang="en-IN" sz="2400" b="1" dirty="0">
                <a:solidFill>
                  <a:schemeClr val="tx1"/>
                </a:solidFill>
              </a:rPr>
              <a:t>8 </a:t>
            </a:r>
            <a:r>
              <a:rPr lang="en-IN" sz="2400" b="1" dirty="0" smtClean="0">
                <a:solidFill>
                  <a:schemeClr val="tx1"/>
                </a:solidFill>
              </a:rPr>
              <a:t>-UART </a:t>
            </a:r>
            <a:r>
              <a:rPr lang="en-IN" sz="2400" b="1" dirty="0">
                <a:solidFill>
                  <a:schemeClr val="tx1"/>
                </a:solidFill>
              </a:rPr>
              <a:t>Programming on </a:t>
            </a:r>
            <a:r>
              <a:rPr lang="en-IN" sz="2400" b="1" dirty="0" smtClean="0">
                <a:solidFill>
                  <a:schemeClr val="tx1"/>
                </a:solidFill>
              </a:rPr>
              <a:t>FPGA</a:t>
            </a:r>
          </a:p>
          <a:p>
            <a:r>
              <a:rPr lang="en-IN" sz="2400" b="1" dirty="0" smtClean="0">
                <a:solidFill>
                  <a:schemeClr val="tx1"/>
                </a:solidFill>
              </a:rPr>
              <a:t>Day </a:t>
            </a:r>
            <a:r>
              <a:rPr lang="en-IN" sz="2400" b="1" dirty="0">
                <a:solidFill>
                  <a:schemeClr val="tx1"/>
                </a:solidFill>
              </a:rPr>
              <a:t>9 </a:t>
            </a:r>
            <a:r>
              <a:rPr lang="en-IN" sz="2400" b="1" dirty="0" smtClean="0">
                <a:solidFill>
                  <a:schemeClr val="tx1"/>
                </a:solidFill>
              </a:rPr>
              <a:t>-LCD</a:t>
            </a:r>
            <a:r>
              <a:rPr lang="en-IN" sz="2400" b="1" dirty="0">
                <a:solidFill>
                  <a:schemeClr val="tx1"/>
                </a:solidFill>
              </a:rPr>
              <a:t>, SEVEN SEGMENT Programming on </a:t>
            </a:r>
            <a:r>
              <a:rPr lang="en-IN" sz="2400" b="1" dirty="0" smtClean="0">
                <a:solidFill>
                  <a:schemeClr val="tx1"/>
                </a:solidFill>
              </a:rPr>
              <a:t>FPGA</a:t>
            </a:r>
          </a:p>
          <a:p>
            <a:r>
              <a:rPr lang="en-IN" sz="2400" b="1" dirty="0" smtClean="0">
                <a:solidFill>
                  <a:schemeClr val="tx1"/>
                </a:solidFill>
              </a:rPr>
              <a:t>Day </a:t>
            </a:r>
            <a:r>
              <a:rPr lang="en-IN" sz="2400" b="1" dirty="0">
                <a:solidFill>
                  <a:schemeClr val="tx1"/>
                </a:solidFill>
              </a:rPr>
              <a:t>10 </a:t>
            </a:r>
            <a:r>
              <a:rPr lang="en-IN" sz="2400" b="1" dirty="0" smtClean="0">
                <a:solidFill>
                  <a:schemeClr val="tx1"/>
                </a:solidFill>
              </a:rPr>
              <a:t>-ADC </a:t>
            </a:r>
            <a:r>
              <a:rPr lang="en-IN" sz="2400" b="1" dirty="0">
                <a:solidFill>
                  <a:schemeClr val="tx1"/>
                </a:solidFill>
              </a:rPr>
              <a:t>and DAC Programming on </a:t>
            </a:r>
            <a:r>
              <a:rPr lang="en-IN" sz="2400" b="1" dirty="0" smtClean="0">
                <a:solidFill>
                  <a:schemeClr val="tx1"/>
                </a:solidFill>
              </a:rPr>
              <a:t>FPGA</a:t>
            </a:r>
          </a:p>
          <a:p>
            <a:r>
              <a:rPr lang="en-IN" sz="2400" b="1" dirty="0" smtClean="0">
                <a:solidFill>
                  <a:schemeClr val="tx1"/>
                </a:solidFill>
              </a:rPr>
              <a:t>Day 11- </a:t>
            </a:r>
            <a:r>
              <a:rPr lang="en-IN" sz="2400" b="1" dirty="0">
                <a:solidFill>
                  <a:schemeClr val="tx1"/>
                </a:solidFill>
              </a:rPr>
              <a:t>Bluetooth and Relay Programming -Bluetooth Home Automation using FPGA</a:t>
            </a:r>
            <a:r>
              <a:rPr lang="en-IN" sz="2400" b="1" dirty="0">
                <a:solidFill>
                  <a:srgbClr val="FF0000"/>
                </a:solidFill>
              </a:rPr>
              <a:t>🌟🌟🌟</a:t>
            </a:r>
            <a:endParaRPr lang="en-IN" sz="2400" b="1" dirty="0" smtClean="0">
              <a:solidFill>
                <a:srgbClr val="FF0000"/>
              </a:solidFill>
            </a:endParaRPr>
          </a:p>
          <a:p>
            <a:r>
              <a:rPr lang="en-IN" sz="2400" b="1" dirty="0" smtClean="0">
                <a:solidFill>
                  <a:schemeClr val="tx1"/>
                </a:solidFill>
              </a:rPr>
              <a:t>Day </a:t>
            </a:r>
            <a:r>
              <a:rPr lang="en-IN" sz="2400" b="1" dirty="0">
                <a:solidFill>
                  <a:schemeClr val="tx1"/>
                </a:solidFill>
              </a:rPr>
              <a:t>12 </a:t>
            </a:r>
            <a:r>
              <a:rPr lang="en-IN" sz="2400" b="1" dirty="0" smtClean="0">
                <a:solidFill>
                  <a:schemeClr val="tx1"/>
                </a:solidFill>
              </a:rPr>
              <a:t>-Internet </a:t>
            </a:r>
            <a:r>
              <a:rPr lang="en-IN" sz="2400" b="1" dirty="0">
                <a:solidFill>
                  <a:schemeClr val="tx1"/>
                </a:solidFill>
              </a:rPr>
              <a:t>of Things using FPGA -Part 1 (Interfacing with WIFI) </a:t>
            </a:r>
            <a:r>
              <a:rPr lang="en-IN" sz="2400" b="1" dirty="0">
                <a:solidFill>
                  <a:srgbClr val="FF0000"/>
                </a:solidFill>
              </a:rPr>
              <a:t>🌟🌟🌟</a:t>
            </a:r>
            <a:endParaRPr lang="en-IN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56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363312" y="1191498"/>
            <a:ext cx="3175910" cy="3037774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12" y="211490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Basic FPGA Architecture – Block RAM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587389" y="1344979"/>
            <a:ext cx="2721677" cy="2740576"/>
            <a:chOff x="3272012" y="1953928"/>
            <a:chExt cx="3628902" cy="3654101"/>
          </a:xfrm>
        </p:grpSpPr>
        <p:sp>
          <p:nvSpPr>
            <p:cNvPr id="17" name="Rectangle 16"/>
            <p:cNvSpPr/>
            <p:nvPr/>
          </p:nvSpPr>
          <p:spPr>
            <a:xfrm>
              <a:off x="3272589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2012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72012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272012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72012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72012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919205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8628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918628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918628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918628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918628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65821" y="1953928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65244" y="2619350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565244" y="3271104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65244" y="391088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565244" y="4561639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565244" y="521339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12437" y="1953928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11860" y="2619350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211860" y="3271104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211860" y="3910883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211860" y="4561639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11860" y="5213393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59662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859085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859085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859085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59085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59085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06278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505701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505701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505701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05701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505701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541808" y="1287227"/>
            <a:ext cx="2815082" cy="2848157"/>
            <a:chOff x="3211238" y="1876926"/>
            <a:chExt cx="3753442" cy="379754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72978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79292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56066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214839" y="242226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214839" y="248796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4839" y="255365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7640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43954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502682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301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8615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9298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66963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3277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95914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31686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38000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44313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3214839" y="305969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214839" y="312539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214839" y="319108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211238" y="372760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211238" y="379330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211238" y="385899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211238" y="436503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211238" y="443073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11238" y="449642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11238" y="500776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211238" y="507346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211238" y="513915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184817" y="1640955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3" name="Rectangle 162"/>
          <p:cNvSpPr/>
          <p:nvPr/>
        </p:nvSpPr>
        <p:spPr>
          <a:xfrm>
            <a:off x="184817" y="2131633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5" name="Rectangle 164"/>
          <p:cNvSpPr/>
          <p:nvPr/>
        </p:nvSpPr>
        <p:spPr>
          <a:xfrm>
            <a:off x="3360727" y="2122031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7" name="Rectangle 176"/>
          <p:cNvSpPr/>
          <p:nvPr/>
        </p:nvSpPr>
        <p:spPr>
          <a:xfrm>
            <a:off x="178738" y="2621477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8" name="Rectangle 177"/>
          <p:cNvSpPr/>
          <p:nvPr/>
        </p:nvSpPr>
        <p:spPr>
          <a:xfrm>
            <a:off x="3363166" y="2617511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6" name="Content Placeholder 2"/>
          <p:cNvSpPr>
            <a:spLocks noGrp="1"/>
          </p:cNvSpPr>
          <p:nvPr>
            <p:ph idx="1"/>
          </p:nvPr>
        </p:nvSpPr>
        <p:spPr>
          <a:xfrm>
            <a:off x="3921597" y="697369"/>
            <a:ext cx="4775190" cy="209026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CLB can act as flip-flops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(~1 bit/block) – tiny!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Some on-chip SRAM provided as blocks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~18/36 Kbit/block, MBs per chip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Massively parallel access to data → multi-TB/s bandwidth</a:t>
            </a:r>
          </a:p>
          <a:p>
            <a:pPr lvl="1"/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663836" y="692690"/>
            <a:ext cx="12952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dirty="0"/>
              <a:t>“Block RAM”</a:t>
            </a:r>
          </a:p>
        </p:txBody>
      </p:sp>
      <p:cxnSp>
        <p:nvCxnSpPr>
          <p:cNvPr id="138" name="Straight Arrow Connector 137"/>
          <p:cNvCxnSpPr>
            <a:stCxn id="137" idx="2"/>
          </p:cNvCxnSpPr>
          <p:nvPr/>
        </p:nvCxnSpPr>
        <p:spPr>
          <a:xfrm flipH="1">
            <a:off x="2163893" y="969688"/>
            <a:ext cx="147555" cy="38299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82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561741" y="754617"/>
            <a:ext cx="3175910" cy="3037774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48" y="170138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Basic FPGA Architecture – Hard Cores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76" name="Group 175"/>
          <p:cNvGrpSpPr/>
          <p:nvPr/>
        </p:nvGrpSpPr>
        <p:grpSpPr>
          <a:xfrm>
            <a:off x="785818" y="908098"/>
            <a:ext cx="2721677" cy="2740576"/>
            <a:chOff x="3272012" y="1953928"/>
            <a:chExt cx="3628902" cy="3654101"/>
          </a:xfrm>
        </p:grpSpPr>
        <p:sp>
          <p:nvSpPr>
            <p:cNvPr id="17" name="Rectangle 16"/>
            <p:cNvSpPr/>
            <p:nvPr/>
          </p:nvSpPr>
          <p:spPr>
            <a:xfrm>
              <a:off x="3272589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2012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72012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272012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72012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72012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919205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8628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918628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918628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918628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918628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65821" y="1953928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65244" y="2619350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565244" y="3271104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65244" y="391088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565244" y="4561639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565244" y="521339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12437" y="1953928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11860" y="2619350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211860" y="3271104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211860" y="3910883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211860" y="4561639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11860" y="5213393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59662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859085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859085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859085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59085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59085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06278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505701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505701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505701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05701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505701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740237" y="850346"/>
            <a:ext cx="2815082" cy="2848157"/>
            <a:chOff x="3211238" y="1876926"/>
            <a:chExt cx="3753442" cy="379754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72978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79292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56066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214839" y="242226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214839" y="248796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4839" y="255365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7640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43954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502682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301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8615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9298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66963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3277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95914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31686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38000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44313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3214839" y="305969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214839" y="312539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214839" y="319108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211238" y="372760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211238" y="379330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211238" y="385899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211238" y="436503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211238" y="443073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11238" y="449642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11238" y="500776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211238" y="507346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211238" y="513915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383246" y="1204074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3" name="Rectangle 162"/>
          <p:cNvSpPr/>
          <p:nvPr/>
        </p:nvSpPr>
        <p:spPr>
          <a:xfrm>
            <a:off x="383246" y="1694752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5" name="Rectangle 164"/>
          <p:cNvSpPr/>
          <p:nvPr/>
        </p:nvSpPr>
        <p:spPr>
          <a:xfrm>
            <a:off x="3559156" y="1685150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7" name="Rectangle 176"/>
          <p:cNvSpPr/>
          <p:nvPr/>
        </p:nvSpPr>
        <p:spPr>
          <a:xfrm>
            <a:off x="377167" y="2184596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8" name="Rectangle 177"/>
          <p:cNvSpPr/>
          <p:nvPr/>
        </p:nvSpPr>
        <p:spPr>
          <a:xfrm>
            <a:off x="3561595" y="2180630"/>
            <a:ext cx="356992" cy="20309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6" name="Content Placeholder 2"/>
          <p:cNvSpPr>
            <a:spLocks noGrp="1"/>
          </p:cNvSpPr>
          <p:nvPr>
            <p:ph idx="1"/>
          </p:nvPr>
        </p:nvSpPr>
        <p:spPr>
          <a:xfrm>
            <a:off x="3982510" y="754617"/>
            <a:ext cx="4775190" cy="2136866"/>
          </a:xfrm>
        </p:spPr>
        <p:txBody>
          <a:bodyPr>
            <a:normAutofit fontScale="92500" lnSpcReduction="10000"/>
          </a:bodyPr>
          <a:lstStyle/>
          <a:p>
            <a:r>
              <a:rPr lang="en-US" sz="1200" b="1" dirty="0" smtClean="0"/>
              <a:t>Some functions are provided as efficient, non-configurable “hard cores”</a:t>
            </a:r>
          </a:p>
          <a:p>
            <a:pPr lvl="1"/>
            <a:r>
              <a:rPr lang="en-US" sz="1200" b="1" dirty="0" smtClean="0"/>
              <a:t>Multi-core ARM cores (“</a:t>
            </a:r>
            <a:r>
              <a:rPr lang="en-US" sz="1200" b="1" dirty="0" err="1" smtClean="0"/>
              <a:t>Zynq</a:t>
            </a:r>
            <a:r>
              <a:rPr lang="en-US" sz="1200" b="1" dirty="0" smtClean="0"/>
              <a:t>” series)</a:t>
            </a:r>
          </a:p>
          <a:p>
            <a:pPr lvl="1"/>
            <a:r>
              <a:rPr lang="en-US" sz="1200" b="1" dirty="0"/>
              <a:t>Multi-Gigabit Transceivers</a:t>
            </a:r>
          </a:p>
          <a:p>
            <a:pPr lvl="1"/>
            <a:r>
              <a:rPr lang="en-US" sz="1200" b="1" dirty="0" err="1" smtClean="0"/>
              <a:t>PCIe</a:t>
            </a:r>
            <a:r>
              <a:rPr lang="en-US" sz="1200" b="1" dirty="0" smtClean="0"/>
              <a:t>/Ethernet PHY</a:t>
            </a:r>
          </a:p>
          <a:p>
            <a:pPr lvl="1"/>
            <a:r>
              <a:rPr lang="en-US" sz="1200" b="1" dirty="0" smtClean="0"/>
              <a:t>Memory controllers</a:t>
            </a:r>
          </a:p>
          <a:p>
            <a:pPr marL="596900" lvl="1" indent="0">
              <a:buNone/>
            </a:pPr>
            <a:endParaRPr lang="en-US" sz="1200" b="1" dirty="0" smtClean="0"/>
          </a:p>
        </p:txBody>
      </p:sp>
      <p:sp>
        <p:nvSpPr>
          <p:cNvPr id="80" name="Rectangle 79"/>
          <p:cNvSpPr/>
          <p:nvPr/>
        </p:nvSpPr>
        <p:spPr>
          <a:xfrm>
            <a:off x="785349" y="2861429"/>
            <a:ext cx="780952" cy="7872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ARM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726099" y="2861429"/>
            <a:ext cx="780952" cy="7872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000000"/>
                </a:solidFill>
              </a:rPr>
              <a:t>PCIe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726088" y="2374442"/>
            <a:ext cx="780952" cy="2973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Ethernet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721689" y="906175"/>
            <a:ext cx="780952" cy="2973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9965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PLD Vs CPLD Vs FPGA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019" y="1124816"/>
            <a:ext cx="5551127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List of Company Manufacturing FPGA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Xilinx</a:t>
            </a:r>
          </a:p>
          <a:p>
            <a:r>
              <a:rPr lang="en-US" sz="4000" b="1" dirty="0" smtClean="0">
                <a:solidFill>
                  <a:schemeClr val="tx1"/>
                </a:solidFill>
              </a:rPr>
              <a:t>Altera(Intel)</a:t>
            </a:r>
          </a:p>
          <a:p>
            <a:r>
              <a:rPr lang="en-US" sz="4000" b="1" dirty="0" err="1" smtClean="0">
                <a:solidFill>
                  <a:schemeClr val="tx1"/>
                </a:solidFill>
              </a:rPr>
              <a:t>Actel</a:t>
            </a:r>
            <a:endParaRPr lang="en-US" sz="4000" b="1" dirty="0" smtClean="0">
              <a:solidFill>
                <a:schemeClr val="tx1"/>
              </a:solidFill>
            </a:endParaRPr>
          </a:p>
          <a:p>
            <a:r>
              <a:rPr lang="en-US" sz="4000" b="1" dirty="0" smtClean="0">
                <a:solidFill>
                  <a:schemeClr val="tx1"/>
                </a:solidFill>
              </a:rPr>
              <a:t>Lattice</a:t>
            </a:r>
            <a:endParaRPr lang="en-IN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48" y="176431"/>
            <a:ext cx="7723500" cy="481200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Xilinx Portfolio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473" y="657631"/>
            <a:ext cx="7724775" cy="1759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59" y="2417618"/>
            <a:ext cx="8328530" cy="22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9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imag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52551"/>
            <a:ext cx="1143000" cy="639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7" descr="images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241715"/>
            <a:ext cx="1371600" cy="68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Rectangle 8"/>
          <p:cNvSpPr>
            <a:spLocks noChangeArrowheads="1"/>
          </p:cNvSpPr>
          <p:nvPr/>
        </p:nvSpPr>
        <p:spPr bwMode="auto">
          <a:xfrm>
            <a:off x="2590802" y="2128405"/>
            <a:ext cx="630862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QFP</a:t>
            </a:r>
          </a:p>
        </p:txBody>
      </p:sp>
      <p:pic>
        <p:nvPicPr>
          <p:cNvPr id="41990" name="Picture 9" descr="images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2" y="3125932"/>
            <a:ext cx="1154113" cy="66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10" descr="images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3125932"/>
            <a:ext cx="1371600" cy="83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Line 13"/>
          <p:cNvSpPr>
            <a:spLocks noChangeShapeType="1"/>
          </p:cNvSpPr>
          <p:nvPr/>
        </p:nvSpPr>
        <p:spPr bwMode="auto">
          <a:xfrm>
            <a:off x="5715000" y="1685059"/>
            <a:ext cx="0" cy="26600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87749" tIns="43875" rIns="87749" bIns="43875"/>
          <a:lstStyle/>
          <a:p>
            <a:endParaRPr lang="en-US" sz="1273"/>
          </a:p>
        </p:txBody>
      </p:sp>
      <p:pic>
        <p:nvPicPr>
          <p:cNvPr id="41995" name="Picture 14" descr="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1" y="1186297"/>
            <a:ext cx="1543050" cy="112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6" name="Picture 15" descr="SO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24602" y="3680116"/>
            <a:ext cx="1417637" cy="86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7" name="Picture 16" descr="S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48400" y="2516334"/>
            <a:ext cx="1474787" cy="731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8" name="Rectangle 17"/>
          <p:cNvSpPr>
            <a:spLocks noChangeArrowheads="1"/>
          </p:cNvSpPr>
          <p:nvPr/>
        </p:nvSpPr>
        <p:spPr bwMode="auto">
          <a:xfrm>
            <a:off x="7772402" y="1666588"/>
            <a:ext cx="1209546" cy="508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364" dirty="0"/>
              <a:t>SOLDERING</a:t>
            </a:r>
          </a:p>
          <a:p>
            <a:r>
              <a:rPr lang="en-US" sz="1364" dirty="0"/>
              <a:t>IRON</a:t>
            </a:r>
          </a:p>
        </p:txBody>
      </p:sp>
      <p:sp>
        <p:nvSpPr>
          <p:cNvPr id="41999" name="Rectangle 18"/>
          <p:cNvSpPr>
            <a:spLocks noChangeArrowheads="1"/>
          </p:cNvSpPr>
          <p:nvPr/>
        </p:nvSpPr>
        <p:spPr bwMode="auto">
          <a:xfrm>
            <a:off x="7924801" y="2627168"/>
            <a:ext cx="4572000" cy="61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64" dirty="0"/>
              <a:t>SOLDERING</a:t>
            </a:r>
          </a:p>
          <a:p>
            <a:pPr>
              <a:spcBef>
                <a:spcPct val="50000"/>
              </a:spcBef>
            </a:pPr>
            <a:r>
              <a:rPr lang="en-US" sz="1364" dirty="0"/>
              <a:t>STATION</a:t>
            </a:r>
          </a:p>
        </p:txBody>
      </p:sp>
      <p:sp>
        <p:nvSpPr>
          <p:cNvPr id="42000" name="Rectangle 19"/>
          <p:cNvSpPr>
            <a:spLocks noChangeArrowheads="1"/>
          </p:cNvSpPr>
          <p:nvPr/>
        </p:nvSpPr>
        <p:spPr bwMode="auto">
          <a:xfrm>
            <a:off x="6400800" y="4622225"/>
            <a:ext cx="1447800" cy="298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749" tIns="43875" rIns="87749" bIns="4387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64" dirty="0"/>
              <a:t>OVEN</a:t>
            </a:r>
          </a:p>
        </p:txBody>
      </p:sp>
      <p:pic>
        <p:nvPicPr>
          <p:cNvPr id="42001" name="Picture 17" descr="m16a.jp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62402" y="1241715"/>
            <a:ext cx="1416050" cy="91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7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Selection of packages</a:t>
            </a:r>
            <a:endParaRPr lang="en-IN" sz="3818" dirty="0">
              <a:solidFill>
                <a:srgbClr val="FF0000"/>
              </a:solidFill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685802" y="2128405"/>
            <a:ext cx="545903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DIP</a:t>
            </a: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4419601" y="2183823"/>
            <a:ext cx="717424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SOIC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3810002" y="3790950"/>
            <a:ext cx="669334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BGA</a:t>
            </a: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990601" y="3957205"/>
            <a:ext cx="779941" cy="35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7749" tIns="43875" rIns="87749" bIns="43875">
            <a:spAutoFit/>
          </a:bodyPr>
          <a:lstStyle/>
          <a:p>
            <a:r>
              <a:rPr lang="en-US" sz="1727" b="1" dirty="0"/>
              <a:t>PLCC</a:t>
            </a:r>
          </a:p>
        </p:txBody>
      </p:sp>
    </p:spTree>
    <p:extLst>
      <p:ext uri="{BB962C8B-B14F-4D97-AF65-F5344CB8AC3E}">
        <p14:creationId xmlns:p14="http://schemas.microsoft.com/office/powerpoint/2010/main" val="3754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8" grpId="0"/>
      <p:bldP spid="41999" grpId="0"/>
      <p:bldP spid="420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685800" y="410441"/>
            <a:ext cx="7924800" cy="609600"/>
          </a:xfrm>
        </p:spPr>
        <p:txBody>
          <a:bodyPr/>
          <a:lstStyle/>
          <a:p>
            <a:r>
              <a:rPr lang="en-US" sz="3818" dirty="0">
                <a:solidFill>
                  <a:srgbClr val="FF0000"/>
                </a:solidFill>
              </a:rPr>
              <a:t>Processor selection Criteria</a:t>
            </a:r>
            <a:endParaRPr lang="en-IN" sz="3818" dirty="0">
              <a:solidFill>
                <a:srgbClr val="FF0000"/>
              </a:solidFill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786450" y="1020041"/>
            <a:ext cx="7723500" cy="34545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IN" sz="2273" b="1" dirty="0"/>
              <a:t>Development tools</a:t>
            </a:r>
          </a:p>
          <a:p>
            <a:pPr>
              <a:buFont typeface="Wingdings" pitchFamily="2" charset="2"/>
              <a:buChar char="ü"/>
            </a:pPr>
            <a:r>
              <a:rPr lang="en-US" sz="2273" b="1" dirty="0"/>
              <a:t>Number of I/O’s</a:t>
            </a:r>
            <a:endParaRPr lang="en-IN" sz="2273" b="1" dirty="0"/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Performance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Cost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Operating systems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Hardware tools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Peripherals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Power consumption</a:t>
            </a:r>
          </a:p>
          <a:p>
            <a:pPr>
              <a:buFont typeface="Wingdings" pitchFamily="2" charset="2"/>
              <a:buChar char="ü"/>
            </a:pPr>
            <a:r>
              <a:rPr lang="en-IN" sz="2273" b="1" dirty="0"/>
              <a:t>Supplier reputation</a:t>
            </a:r>
          </a:p>
          <a:p>
            <a:pPr>
              <a:buFont typeface="Wingdings" pitchFamily="2" charset="2"/>
              <a:buChar char="ü"/>
            </a:pPr>
            <a:endParaRPr lang="en-IN" sz="2273" dirty="0"/>
          </a:p>
        </p:txBody>
      </p:sp>
    </p:spTree>
    <p:extLst>
      <p:ext uri="{BB962C8B-B14F-4D97-AF65-F5344CB8AC3E}">
        <p14:creationId xmlns:p14="http://schemas.microsoft.com/office/powerpoint/2010/main" val="15250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Tools We will be Learning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Xilinx ISE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Xilinx XPS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Vivado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Python Productivity for ZYNQ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6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1047750"/>
            <a:ext cx="7924800" cy="857250"/>
          </a:xfrm>
        </p:spPr>
        <p:txBody>
          <a:bodyPr/>
          <a:lstStyle/>
          <a:p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endParaRPr lang="en-US" sz="32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533400" y="2114550"/>
            <a:ext cx="7924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en-US" sz="8000" b="1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Thank </a:t>
            </a:r>
            <a:r>
              <a:rPr lang="en-US" sz="8000" b="1" kern="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You</a:t>
            </a:r>
          </a:p>
          <a:p>
            <a:pPr algn="ctr" eaLnBrk="0" hangingPunct="0">
              <a:defRPr/>
            </a:pPr>
            <a:endParaRPr lang="en-US" sz="8000" b="1" kern="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387928" y="4449041"/>
            <a:ext cx="43434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www.pantechsolutions.net</a:t>
            </a:r>
          </a:p>
          <a:p>
            <a:pPr>
              <a:defRPr/>
            </a:pPr>
            <a:r>
              <a:rPr lang="en-US" dirty="0" smtClean="0"/>
              <a:t>For learning hub visit  learn.pantechsolutions.net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4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What you will Learn</a:t>
            </a:r>
            <a:r>
              <a:rPr lang="en-US" sz="3600" dirty="0" smtClean="0">
                <a:solidFill>
                  <a:schemeClr val="accent6"/>
                </a:solidFill>
              </a:rPr>
              <a:t>?</a:t>
            </a:r>
            <a:r>
              <a:rPr lang="en-US" sz="3600" dirty="0">
                <a:solidFill>
                  <a:schemeClr val="accent6"/>
                </a:solidFill>
              </a:rPr>
              <a:t> (21 Days Challenge)</a:t>
            </a:r>
            <a:endParaRPr lang="en-IN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475" y="1137235"/>
            <a:ext cx="8028300" cy="3454500"/>
          </a:xfrm>
        </p:spPr>
        <p:txBody>
          <a:bodyPr/>
          <a:lstStyle/>
          <a:p>
            <a:r>
              <a:rPr lang="en-IN" sz="2400" b="1" dirty="0" smtClean="0">
                <a:solidFill>
                  <a:schemeClr val="tx1"/>
                </a:solidFill>
              </a:rPr>
              <a:t>Day </a:t>
            </a:r>
            <a:r>
              <a:rPr lang="en-IN" sz="2400" b="1" dirty="0">
                <a:solidFill>
                  <a:schemeClr val="tx1"/>
                </a:solidFill>
              </a:rPr>
              <a:t>13 </a:t>
            </a:r>
            <a:r>
              <a:rPr lang="en-IN" sz="2400" b="1" dirty="0" smtClean="0">
                <a:solidFill>
                  <a:schemeClr val="tx1"/>
                </a:solidFill>
              </a:rPr>
              <a:t>-Internet </a:t>
            </a:r>
            <a:r>
              <a:rPr lang="en-IN" sz="2400" b="1" dirty="0">
                <a:solidFill>
                  <a:schemeClr val="tx1"/>
                </a:solidFill>
              </a:rPr>
              <a:t>of Things using FPGA -Part 2 (Sending Temperature data to Cloud) </a:t>
            </a:r>
            <a:r>
              <a:rPr lang="en-IN" sz="2400" b="1" dirty="0">
                <a:solidFill>
                  <a:srgbClr val="FF0000"/>
                </a:solidFill>
              </a:rPr>
              <a:t>🌟🌟🌟</a:t>
            </a:r>
          </a:p>
          <a:p>
            <a:r>
              <a:rPr lang="en-IN" sz="2400" b="1" dirty="0" smtClean="0">
                <a:solidFill>
                  <a:schemeClr val="tx1"/>
                </a:solidFill>
              </a:rPr>
              <a:t>Day </a:t>
            </a:r>
            <a:r>
              <a:rPr lang="en-IN" sz="2400" b="1" dirty="0">
                <a:solidFill>
                  <a:schemeClr val="tx1"/>
                </a:solidFill>
              </a:rPr>
              <a:t>14 </a:t>
            </a:r>
            <a:r>
              <a:rPr lang="en-IN" sz="2400" b="1" dirty="0" smtClean="0">
                <a:solidFill>
                  <a:schemeClr val="tx1"/>
                </a:solidFill>
              </a:rPr>
              <a:t>-Motor </a:t>
            </a:r>
            <a:r>
              <a:rPr lang="en-IN" sz="2400" b="1" dirty="0">
                <a:solidFill>
                  <a:schemeClr val="tx1"/>
                </a:solidFill>
              </a:rPr>
              <a:t>control using FPGA (PWM ) </a:t>
            </a:r>
            <a:r>
              <a:rPr lang="en-IN" sz="2400" b="1" dirty="0">
                <a:solidFill>
                  <a:srgbClr val="FF0000"/>
                </a:solidFill>
              </a:rPr>
              <a:t>🌟🌟🌟</a:t>
            </a:r>
            <a:endParaRPr lang="en-IN" sz="2400" b="1" dirty="0" smtClean="0">
              <a:solidFill>
                <a:srgbClr val="FF0000"/>
              </a:solidFill>
            </a:endParaRPr>
          </a:p>
          <a:p>
            <a:r>
              <a:rPr lang="en-IN" sz="2400" b="1" dirty="0" smtClean="0">
                <a:solidFill>
                  <a:schemeClr val="tx1"/>
                </a:solidFill>
              </a:rPr>
              <a:t>Day </a:t>
            </a:r>
            <a:r>
              <a:rPr lang="en-IN" sz="2400" b="1" dirty="0">
                <a:solidFill>
                  <a:schemeClr val="tx1"/>
                </a:solidFill>
              </a:rPr>
              <a:t>15 </a:t>
            </a:r>
            <a:r>
              <a:rPr lang="en-IN" sz="2400" b="1" dirty="0" smtClean="0">
                <a:solidFill>
                  <a:schemeClr val="tx1"/>
                </a:solidFill>
              </a:rPr>
              <a:t>-Embedded </a:t>
            </a:r>
            <a:r>
              <a:rPr lang="en-IN" sz="2400" b="1" dirty="0">
                <a:solidFill>
                  <a:schemeClr val="tx1"/>
                </a:solidFill>
              </a:rPr>
              <a:t>system Design using FPGA (C Based programming on FPGA</a:t>
            </a:r>
            <a:r>
              <a:rPr lang="en-IN" sz="24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IN" sz="2400" b="1" dirty="0" smtClean="0">
                <a:solidFill>
                  <a:schemeClr val="tx1"/>
                </a:solidFill>
              </a:rPr>
              <a:t>Day </a:t>
            </a:r>
            <a:r>
              <a:rPr lang="en-IN" sz="2400" b="1" dirty="0">
                <a:solidFill>
                  <a:schemeClr val="tx1"/>
                </a:solidFill>
              </a:rPr>
              <a:t>16 </a:t>
            </a:r>
            <a:r>
              <a:rPr lang="en-IN" sz="2400" b="1" dirty="0" smtClean="0">
                <a:solidFill>
                  <a:schemeClr val="tx1"/>
                </a:solidFill>
              </a:rPr>
              <a:t>-Median </a:t>
            </a:r>
            <a:r>
              <a:rPr lang="en-IN" sz="2400" b="1" dirty="0">
                <a:solidFill>
                  <a:schemeClr val="tx1"/>
                </a:solidFill>
              </a:rPr>
              <a:t>Filter on Spartan 6 FPGA</a:t>
            </a:r>
            <a:r>
              <a:rPr lang="en-IN" sz="2400" b="1" dirty="0">
                <a:solidFill>
                  <a:srgbClr val="FF0000"/>
                </a:solidFill>
              </a:rPr>
              <a:t>🌟🌟🌟</a:t>
            </a:r>
            <a:endParaRPr lang="en-IN" sz="2400" b="1" dirty="0" smtClean="0">
              <a:solidFill>
                <a:srgbClr val="FF0000"/>
              </a:solidFill>
            </a:endParaRPr>
          </a:p>
          <a:p>
            <a:r>
              <a:rPr lang="en-IN" sz="2400" b="1" dirty="0" smtClean="0">
                <a:solidFill>
                  <a:schemeClr val="tx1"/>
                </a:solidFill>
              </a:rPr>
              <a:t>Day 17- </a:t>
            </a:r>
            <a:r>
              <a:rPr lang="en-IN" sz="2400" b="1" dirty="0">
                <a:solidFill>
                  <a:schemeClr val="tx1"/>
                </a:solidFill>
              </a:rPr>
              <a:t>Edge Detection on FPGA</a:t>
            </a:r>
            <a:r>
              <a:rPr lang="en-IN" sz="2400" b="1" dirty="0">
                <a:solidFill>
                  <a:srgbClr val="FF0000"/>
                </a:solidFill>
              </a:rPr>
              <a:t>🌟🌟🌟</a:t>
            </a:r>
            <a:endParaRPr lang="en-IN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57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What you will Learn</a:t>
            </a:r>
            <a:r>
              <a:rPr lang="en-US" sz="3600" dirty="0" smtClean="0">
                <a:solidFill>
                  <a:schemeClr val="accent6"/>
                </a:solidFill>
              </a:rPr>
              <a:t>? (21 Days Challenge)</a:t>
            </a:r>
            <a:endParaRPr lang="en-IN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62" y="1289635"/>
            <a:ext cx="8205125" cy="3454500"/>
          </a:xfrm>
        </p:spPr>
        <p:txBody>
          <a:bodyPr/>
          <a:lstStyle/>
          <a:p>
            <a:r>
              <a:rPr lang="en-IN" sz="2400" b="1" dirty="0">
                <a:solidFill>
                  <a:schemeClr val="tx1"/>
                </a:solidFill>
              </a:rPr>
              <a:t>Day 18 </a:t>
            </a:r>
            <a:r>
              <a:rPr lang="en-IN" sz="2400" b="1" dirty="0" smtClean="0">
                <a:solidFill>
                  <a:schemeClr val="tx1"/>
                </a:solidFill>
              </a:rPr>
              <a:t>-IoT </a:t>
            </a:r>
            <a:r>
              <a:rPr lang="en-IN" sz="2400" b="1" dirty="0">
                <a:solidFill>
                  <a:schemeClr val="tx1"/>
                </a:solidFill>
              </a:rPr>
              <a:t>Programming on FPGA using C Language</a:t>
            </a:r>
          </a:p>
          <a:p>
            <a:r>
              <a:rPr lang="en-IN" sz="2400" b="1" dirty="0">
                <a:solidFill>
                  <a:schemeClr val="tx1"/>
                </a:solidFill>
              </a:rPr>
              <a:t>Day 19 </a:t>
            </a:r>
            <a:r>
              <a:rPr lang="en-IN" sz="2400" b="1" dirty="0" smtClean="0">
                <a:solidFill>
                  <a:schemeClr val="tx1"/>
                </a:solidFill>
              </a:rPr>
              <a:t>-Debugging </a:t>
            </a:r>
            <a:r>
              <a:rPr lang="en-IN" sz="2400" b="1" dirty="0">
                <a:solidFill>
                  <a:schemeClr val="tx1"/>
                </a:solidFill>
              </a:rPr>
              <a:t>with Chip scope PRO</a:t>
            </a:r>
            <a:r>
              <a:rPr lang="en-IN" sz="2400" b="1" dirty="0" smtClean="0">
                <a:solidFill>
                  <a:srgbClr val="00B050"/>
                </a:solidFill>
              </a:rPr>
              <a:t>🌟</a:t>
            </a:r>
            <a:endParaRPr lang="en-IN" sz="2400" b="1" dirty="0">
              <a:solidFill>
                <a:srgbClr val="00B050"/>
              </a:solidFill>
            </a:endParaRPr>
          </a:p>
          <a:p>
            <a:r>
              <a:rPr lang="en-IN" sz="2400" b="1" dirty="0" smtClean="0">
                <a:solidFill>
                  <a:schemeClr val="tx1"/>
                </a:solidFill>
              </a:rPr>
              <a:t>Day 20 -Introduction to Python Programming on FPGA</a:t>
            </a:r>
            <a:endParaRPr lang="en-IN" sz="2400" b="1" dirty="0">
              <a:solidFill>
                <a:schemeClr val="tx1"/>
              </a:solidFill>
            </a:endParaRPr>
          </a:p>
          <a:p>
            <a:r>
              <a:rPr lang="en-IN" sz="2400" b="1" dirty="0">
                <a:solidFill>
                  <a:schemeClr val="tx1"/>
                </a:solidFill>
              </a:rPr>
              <a:t>Day 21 </a:t>
            </a:r>
            <a:r>
              <a:rPr lang="en-IN" sz="2400" b="1" dirty="0" smtClean="0">
                <a:solidFill>
                  <a:schemeClr val="tx1"/>
                </a:solidFill>
              </a:rPr>
              <a:t>-Yolo </a:t>
            </a:r>
            <a:r>
              <a:rPr lang="en-IN" sz="2400" b="1" dirty="0">
                <a:solidFill>
                  <a:schemeClr val="tx1"/>
                </a:solidFill>
              </a:rPr>
              <a:t>object detection on FPGA</a:t>
            </a:r>
            <a:r>
              <a:rPr lang="en-IN" sz="2400" b="1" dirty="0" smtClean="0">
                <a:solidFill>
                  <a:srgbClr val="FF0000"/>
                </a:solidFill>
              </a:rPr>
              <a:t>🌟🌟🌟</a:t>
            </a:r>
          </a:p>
          <a:p>
            <a:pPr marL="11430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     ---------------------Graduation Day-------------------------</a:t>
            </a:r>
            <a:endParaRPr lang="en-IN" sz="24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2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68" y="384250"/>
            <a:ext cx="8083231" cy="484430"/>
          </a:xfrm>
        </p:spPr>
        <p:txBody>
          <a:bodyPr/>
          <a:lstStyle/>
          <a:p>
            <a:r>
              <a:rPr lang="en-US" sz="3600" dirty="0">
                <a:solidFill>
                  <a:schemeClr val="accent6"/>
                </a:solidFill>
              </a:rPr>
              <a:t>What you will </a:t>
            </a:r>
            <a:r>
              <a:rPr lang="en-US" sz="3600" dirty="0" smtClean="0">
                <a:solidFill>
                  <a:schemeClr val="accent6"/>
                </a:solidFill>
              </a:rPr>
              <a:t>Learn</a:t>
            </a:r>
            <a:r>
              <a:rPr lang="en-US" sz="3600" dirty="0">
                <a:solidFill>
                  <a:schemeClr val="accent6"/>
                </a:solidFill>
              </a:rPr>
              <a:t> </a:t>
            </a:r>
            <a:r>
              <a:rPr lang="en-US" sz="3600" dirty="0" smtClean="0">
                <a:solidFill>
                  <a:schemeClr val="accent6"/>
                </a:solidFill>
              </a:rPr>
              <a:t> on 30 Days Internship –Extra Bonus</a:t>
            </a:r>
            <a:endParaRPr lang="en-IN" sz="3600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" y="1182955"/>
            <a:ext cx="8168639" cy="3454500"/>
          </a:xfrm>
        </p:spPr>
        <p:txBody>
          <a:bodyPr/>
          <a:lstStyle/>
          <a:p>
            <a:r>
              <a:rPr lang="en-IN" sz="1900" b="1" dirty="0">
                <a:solidFill>
                  <a:schemeClr val="tx1"/>
                </a:solidFill>
              </a:rPr>
              <a:t>Day 22 </a:t>
            </a:r>
            <a:r>
              <a:rPr lang="en-IN" sz="1900" b="1" dirty="0" smtClean="0">
                <a:solidFill>
                  <a:schemeClr val="tx1"/>
                </a:solidFill>
              </a:rPr>
              <a:t>-Real </a:t>
            </a:r>
            <a:r>
              <a:rPr lang="en-IN" sz="1900" b="1" dirty="0">
                <a:solidFill>
                  <a:schemeClr val="tx1"/>
                </a:solidFill>
              </a:rPr>
              <a:t>time edge detection using ZYNQ FPGA (</a:t>
            </a:r>
            <a:r>
              <a:rPr lang="en-IN" sz="1900" b="1" dirty="0" err="1">
                <a:solidFill>
                  <a:schemeClr val="tx1"/>
                </a:solidFill>
              </a:rPr>
              <a:t>pynq</a:t>
            </a:r>
            <a:r>
              <a:rPr lang="en-IN" sz="1900" b="1" dirty="0" smtClean="0">
                <a:solidFill>
                  <a:schemeClr val="tx1"/>
                </a:solidFill>
              </a:rPr>
              <a:t>) </a:t>
            </a:r>
            <a:r>
              <a:rPr lang="en-IN" sz="2000" b="1" dirty="0">
                <a:solidFill>
                  <a:srgbClr val="FF0000"/>
                </a:solidFill>
              </a:rPr>
              <a:t>🌟🌟🌟</a:t>
            </a:r>
          </a:p>
          <a:p>
            <a:r>
              <a:rPr lang="en-IN" sz="1900" b="1" dirty="0" smtClean="0">
                <a:solidFill>
                  <a:schemeClr val="tx1"/>
                </a:solidFill>
              </a:rPr>
              <a:t>Day </a:t>
            </a:r>
            <a:r>
              <a:rPr lang="en-IN" sz="1900" b="1" dirty="0">
                <a:solidFill>
                  <a:schemeClr val="tx1"/>
                </a:solidFill>
              </a:rPr>
              <a:t>23 </a:t>
            </a:r>
            <a:r>
              <a:rPr lang="en-IN" sz="1900" b="1" dirty="0" smtClean="0">
                <a:solidFill>
                  <a:schemeClr val="tx1"/>
                </a:solidFill>
              </a:rPr>
              <a:t>-Real </a:t>
            </a:r>
            <a:r>
              <a:rPr lang="en-IN" sz="1900" b="1" dirty="0">
                <a:solidFill>
                  <a:schemeClr val="tx1"/>
                </a:solidFill>
              </a:rPr>
              <a:t>time Moving object detection using ZYNQ FPGA </a:t>
            </a:r>
            <a:r>
              <a:rPr lang="en-IN" sz="2000" b="1" dirty="0">
                <a:solidFill>
                  <a:srgbClr val="FF0000"/>
                </a:solidFill>
              </a:rPr>
              <a:t>🌟🌟🌟</a:t>
            </a:r>
          </a:p>
          <a:p>
            <a:r>
              <a:rPr lang="en-IN" sz="1900" b="1" dirty="0" smtClean="0">
                <a:solidFill>
                  <a:schemeClr val="tx1"/>
                </a:solidFill>
              </a:rPr>
              <a:t>Day </a:t>
            </a:r>
            <a:r>
              <a:rPr lang="en-IN" sz="1900" b="1" dirty="0">
                <a:solidFill>
                  <a:schemeClr val="tx1"/>
                </a:solidFill>
              </a:rPr>
              <a:t>24 </a:t>
            </a:r>
            <a:r>
              <a:rPr lang="en-IN" sz="1900" b="1" dirty="0" smtClean="0">
                <a:solidFill>
                  <a:schemeClr val="tx1"/>
                </a:solidFill>
              </a:rPr>
              <a:t>-Discrete </a:t>
            </a:r>
            <a:r>
              <a:rPr lang="en-IN" sz="1900" b="1" dirty="0">
                <a:solidFill>
                  <a:schemeClr val="tx1"/>
                </a:solidFill>
              </a:rPr>
              <a:t>Wavelet Transform using Spartan 6 FPGA(C Language</a:t>
            </a:r>
            <a:r>
              <a:rPr lang="en-IN" sz="1900" b="1" dirty="0" smtClean="0">
                <a:solidFill>
                  <a:schemeClr val="tx1"/>
                </a:solidFill>
              </a:rPr>
              <a:t>)</a:t>
            </a:r>
            <a:r>
              <a:rPr lang="en-IN" sz="2000" b="1" dirty="0">
                <a:solidFill>
                  <a:srgbClr val="FF0000"/>
                </a:solidFill>
              </a:rPr>
              <a:t> 🌟🌟🌟</a:t>
            </a:r>
          </a:p>
          <a:p>
            <a:r>
              <a:rPr lang="en-IN" sz="1900" b="1" dirty="0" smtClean="0">
                <a:solidFill>
                  <a:schemeClr val="tx1"/>
                </a:solidFill>
              </a:rPr>
              <a:t>Day </a:t>
            </a:r>
            <a:r>
              <a:rPr lang="en-IN" sz="1900" b="1" dirty="0">
                <a:solidFill>
                  <a:schemeClr val="tx1"/>
                </a:solidFill>
              </a:rPr>
              <a:t>25 </a:t>
            </a:r>
            <a:r>
              <a:rPr lang="en-IN" sz="1900" b="1" dirty="0" smtClean="0">
                <a:solidFill>
                  <a:schemeClr val="tx1"/>
                </a:solidFill>
              </a:rPr>
              <a:t>-Image </a:t>
            </a:r>
            <a:r>
              <a:rPr lang="en-IN" sz="1900" b="1" dirty="0">
                <a:solidFill>
                  <a:schemeClr val="tx1"/>
                </a:solidFill>
              </a:rPr>
              <a:t>Segmentation using Spartan6 </a:t>
            </a:r>
            <a:r>
              <a:rPr lang="en-IN" sz="1900" b="1" dirty="0" smtClean="0">
                <a:solidFill>
                  <a:schemeClr val="tx1"/>
                </a:solidFill>
              </a:rPr>
              <a:t>FPGA</a:t>
            </a:r>
            <a:r>
              <a:rPr lang="en-IN" sz="2000" b="1" dirty="0" smtClean="0">
                <a:solidFill>
                  <a:srgbClr val="FF0000"/>
                </a:solidFill>
              </a:rPr>
              <a:t>🌟🌟🌟</a:t>
            </a:r>
            <a:endParaRPr lang="en-IN" sz="2000" b="1" dirty="0">
              <a:solidFill>
                <a:srgbClr val="FF0000"/>
              </a:solidFill>
            </a:endParaRPr>
          </a:p>
          <a:p>
            <a:r>
              <a:rPr lang="en-IN" sz="1900" b="1" dirty="0" smtClean="0">
                <a:solidFill>
                  <a:schemeClr val="tx1"/>
                </a:solidFill>
              </a:rPr>
              <a:t>Day </a:t>
            </a:r>
            <a:r>
              <a:rPr lang="en-IN" sz="1900" b="1" dirty="0">
                <a:solidFill>
                  <a:schemeClr val="tx1"/>
                </a:solidFill>
              </a:rPr>
              <a:t>26 </a:t>
            </a:r>
            <a:r>
              <a:rPr lang="en-IN" sz="1900" b="1" dirty="0" smtClean="0">
                <a:solidFill>
                  <a:schemeClr val="tx1"/>
                </a:solidFill>
              </a:rPr>
              <a:t>-Introduction </a:t>
            </a:r>
            <a:r>
              <a:rPr lang="en-IN" sz="1900" b="1" dirty="0">
                <a:solidFill>
                  <a:schemeClr val="tx1"/>
                </a:solidFill>
              </a:rPr>
              <a:t>to </a:t>
            </a:r>
            <a:r>
              <a:rPr lang="en-IN" sz="1900" b="1" dirty="0" err="1">
                <a:solidFill>
                  <a:schemeClr val="tx1"/>
                </a:solidFill>
              </a:rPr>
              <a:t>Vivado</a:t>
            </a:r>
            <a:r>
              <a:rPr lang="en-IN" sz="1900" b="1" dirty="0">
                <a:solidFill>
                  <a:schemeClr val="tx1"/>
                </a:solidFill>
              </a:rPr>
              <a:t> Design </a:t>
            </a:r>
            <a:r>
              <a:rPr lang="en-IN" sz="1900" b="1" dirty="0" smtClean="0">
                <a:solidFill>
                  <a:schemeClr val="tx1"/>
                </a:solidFill>
              </a:rPr>
              <a:t>Suite</a:t>
            </a:r>
          </a:p>
          <a:p>
            <a:r>
              <a:rPr lang="en-IN" sz="1900" b="1" dirty="0" smtClean="0">
                <a:solidFill>
                  <a:schemeClr val="tx1"/>
                </a:solidFill>
              </a:rPr>
              <a:t>Day </a:t>
            </a:r>
            <a:r>
              <a:rPr lang="en-IN" sz="1900" b="1" dirty="0">
                <a:solidFill>
                  <a:schemeClr val="tx1"/>
                </a:solidFill>
              </a:rPr>
              <a:t>27 </a:t>
            </a:r>
            <a:r>
              <a:rPr lang="en-IN" sz="1900" b="1" dirty="0" smtClean="0">
                <a:solidFill>
                  <a:schemeClr val="tx1"/>
                </a:solidFill>
              </a:rPr>
              <a:t>-Implementing </a:t>
            </a:r>
            <a:r>
              <a:rPr lang="en-IN" sz="1900" b="1" dirty="0">
                <a:solidFill>
                  <a:schemeClr val="tx1"/>
                </a:solidFill>
              </a:rPr>
              <a:t>LED , UART Using - </a:t>
            </a:r>
            <a:r>
              <a:rPr lang="en-IN" sz="1900" b="1" dirty="0" err="1">
                <a:solidFill>
                  <a:schemeClr val="tx1"/>
                </a:solidFill>
              </a:rPr>
              <a:t>Vivado</a:t>
            </a:r>
            <a:r>
              <a:rPr lang="en-IN" sz="1900" b="1" dirty="0">
                <a:solidFill>
                  <a:schemeClr val="tx1"/>
                </a:solidFill>
              </a:rPr>
              <a:t> Design </a:t>
            </a:r>
            <a:r>
              <a:rPr lang="en-IN" sz="1900" b="1" dirty="0" smtClean="0">
                <a:solidFill>
                  <a:schemeClr val="tx1"/>
                </a:solidFill>
              </a:rPr>
              <a:t>Suite</a:t>
            </a:r>
          </a:p>
          <a:p>
            <a:r>
              <a:rPr lang="en-IN" sz="1900" b="1" dirty="0" smtClean="0">
                <a:solidFill>
                  <a:schemeClr val="tx1"/>
                </a:solidFill>
              </a:rPr>
              <a:t>Day 28- </a:t>
            </a:r>
            <a:r>
              <a:rPr lang="en-IN" sz="1900" b="1" dirty="0">
                <a:solidFill>
                  <a:schemeClr val="tx1"/>
                </a:solidFill>
              </a:rPr>
              <a:t>Machine Learning with Python in </a:t>
            </a:r>
            <a:r>
              <a:rPr lang="en-IN" sz="1900" b="1" dirty="0" smtClean="0">
                <a:solidFill>
                  <a:schemeClr val="tx1"/>
                </a:solidFill>
              </a:rPr>
              <a:t>PYNQ</a:t>
            </a:r>
            <a:r>
              <a:rPr lang="en-IN" sz="2000" b="1" dirty="0">
                <a:solidFill>
                  <a:srgbClr val="FF0000"/>
                </a:solidFill>
              </a:rPr>
              <a:t>🌟🌟🌟</a:t>
            </a:r>
          </a:p>
          <a:p>
            <a:r>
              <a:rPr lang="en-IN" sz="1900" b="1" dirty="0" smtClean="0">
                <a:solidFill>
                  <a:schemeClr val="tx1"/>
                </a:solidFill>
              </a:rPr>
              <a:t>Day </a:t>
            </a:r>
            <a:r>
              <a:rPr lang="en-IN" sz="1900" b="1" dirty="0">
                <a:solidFill>
                  <a:schemeClr val="tx1"/>
                </a:solidFill>
              </a:rPr>
              <a:t>29 </a:t>
            </a:r>
            <a:r>
              <a:rPr lang="en-IN" sz="1900" b="1" dirty="0" smtClean="0">
                <a:solidFill>
                  <a:schemeClr val="tx1"/>
                </a:solidFill>
              </a:rPr>
              <a:t>-</a:t>
            </a:r>
            <a:r>
              <a:rPr lang="en-IN" sz="1900" b="1" dirty="0" err="1" smtClean="0">
                <a:solidFill>
                  <a:schemeClr val="tx1"/>
                </a:solidFill>
              </a:rPr>
              <a:t>OpenCV</a:t>
            </a:r>
            <a:r>
              <a:rPr lang="en-IN" sz="1900" b="1" dirty="0" smtClean="0">
                <a:solidFill>
                  <a:schemeClr val="tx1"/>
                </a:solidFill>
              </a:rPr>
              <a:t> </a:t>
            </a:r>
            <a:r>
              <a:rPr lang="en-IN" sz="1900" b="1" dirty="0">
                <a:solidFill>
                  <a:schemeClr val="tx1"/>
                </a:solidFill>
              </a:rPr>
              <a:t>for Image Processing &amp; </a:t>
            </a:r>
            <a:r>
              <a:rPr lang="en-IN" sz="1900" b="1" dirty="0" err="1">
                <a:solidFill>
                  <a:schemeClr val="tx1"/>
                </a:solidFill>
              </a:rPr>
              <a:t>Video_processing</a:t>
            </a:r>
            <a:r>
              <a:rPr lang="en-IN" sz="1900" b="1" dirty="0">
                <a:solidFill>
                  <a:schemeClr val="tx1"/>
                </a:solidFill>
              </a:rPr>
              <a:t> (PYNQ with Python)-ZYNQ </a:t>
            </a:r>
            <a:r>
              <a:rPr lang="en-IN" sz="1900" b="1" dirty="0" smtClean="0">
                <a:solidFill>
                  <a:schemeClr val="tx1"/>
                </a:solidFill>
              </a:rPr>
              <a:t>FPGA</a:t>
            </a:r>
            <a:r>
              <a:rPr lang="en-IN" sz="2000" b="1" dirty="0">
                <a:solidFill>
                  <a:srgbClr val="FF0000"/>
                </a:solidFill>
              </a:rPr>
              <a:t>🌟🌟🌟</a:t>
            </a:r>
          </a:p>
          <a:p>
            <a:r>
              <a:rPr lang="en-IN" sz="1900" b="1" dirty="0" smtClean="0">
                <a:solidFill>
                  <a:schemeClr val="tx1"/>
                </a:solidFill>
              </a:rPr>
              <a:t>Day </a:t>
            </a:r>
            <a:r>
              <a:rPr lang="en-IN" sz="1900" b="1" dirty="0">
                <a:solidFill>
                  <a:schemeClr val="tx1"/>
                </a:solidFill>
              </a:rPr>
              <a:t>30 </a:t>
            </a:r>
            <a:r>
              <a:rPr lang="en-IN" sz="1900" b="1" dirty="0" smtClean="0">
                <a:solidFill>
                  <a:schemeClr val="tx1"/>
                </a:solidFill>
              </a:rPr>
              <a:t>-Conclusion </a:t>
            </a:r>
            <a:r>
              <a:rPr lang="en-IN" sz="1900" b="1" dirty="0">
                <a:solidFill>
                  <a:schemeClr val="tx1"/>
                </a:solidFill>
              </a:rPr>
              <a:t>and Future of VLSI</a:t>
            </a:r>
          </a:p>
        </p:txBody>
      </p:sp>
    </p:spTree>
    <p:extLst>
      <p:ext uri="{BB962C8B-B14F-4D97-AF65-F5344CB8AC3E}">
        <p14:creationId xmlns:p14="http://schemas.microsoft.com/office/powerpoint/2010/main" val="225785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-134389" y="282286"/>
            <a:ext cx="7924800" cy="8312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6"/>
                </a:solidFill>
              </a:rPr>
              <a:t>    About  </a:t>
            </a:r>
            <a:r>
              <a:rPr lang="en-US" sz="4400" dirty="0">
                <a:solidFill>
                  <a:schemeClr val="accent6"/>
                </a:solidFill>
              </a:rPr>
              <a:t>p</a:t>
            </a:r>
            <a:r>
              <a:rPr lang="en-US" sz="4400" dirty="0" smtClean="0">
                <a:solidFill>
                  <a:schemeClr val="accent6"/>
                </a:solidFill>
              </a:rPr>
              <a:t>antechsolutions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0" y="1113559"/>
            <a:ext cx="7924800" cy="2286000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Manufacturers of Lab equipment's(ECE &amp;EEE) and Sensor Interface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Manufacturer of Brainsense EEG Headset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Reconfigurable Algorithms on AI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Manufacture of AI development Boards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931" y="3466905"/>
            <a:ext cx="9144000" cy="763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182" b="1" dirty="0">
                <a:solidFill>
                  <a:srgbClr val="0070C0"/>
                </a:solidFill>
              </a:rPr>
              <a:t>Vision: </a:t>
            </a:r>
            <a:r>
              <a:rPr lang="en-US" sz="2182" b="1" dirty="0" smtClean="0">
                <a:solidFill>
                  <a:srgbClr val="0070C0"/>
                </a:solidFill>
              </a:rPr>
              <a:t>To </a:t>
            </a:r>
            <a:r>
              <a:rPr lang="en-US" sz="2182" b="1" dirty="0">
                <a:solidFill>
                  <a:srgbClr val="0070C0"/>
                </a:solidFill>
              </a:rPr>
              <a:t>help </a:t>
            </a:r>
            <a:r>
              <a:rPr lang="en-US" sz="2182" b="1" dirty="0" smtClean="0">
                <a:solidFill>
                  <a:srgbClr val="0070C0"/>
                </a:solidFill>
              </a:rPr>
              <a:t>10 millions students to </a:t>
            </a:r>
            <a:r>
              <a:rPr lang="en-US" sz="2182" b="1" dirty="0">
                <a:solidFill>
                  <a:srgbClr val="0070C0"/>
                </a:solidFill>
              </a:rPr>
              <a:t>learn technology </a:t>
            </a:r>
            <a:endParaRPr lang="en-US" sz="2182" b="1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sz="2182" b="1" dirty="0">
                <a:solidFill>
                  <a:srgbClr val="0070C0"/>
                </a:solidFill>
              </a:rPr>
              <a:t> </a:t>
            </a:r>
            <a:r>
              <a:rPr lang="en-US" sz="2182" b="1" dirty="0" smtClean="0">
                <a:solidFill>
                  <a:srgbClr val="0070C0"/>
                </a:solidFill>
              </a:rPr>
              <a:t>             in  </a:t>
            </a:r>
            <a:r>
              <a:rPr lang="en-US" sz="2182" b="1" dirty="0">
                <a:solidFill>
                  <a:srgbClr val="0070C0"/>
                </a:solidFill>
              </a:rPr>
              <a:t>a easy way</a:t>
            </a:r>
          </a:p>
        </p:txBody>
      </p:sp>
    </p:spTree>
    <p:extLst>
      <p:ext uri="{BB962C8B-B14F-4D97-AF65-F5344CB8AC3E}">
        <p14:creationId xmlns:p14="http://schemas.microsoft.com/office/powerpoint/2010/main" val="28177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520600" cy="5727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			 About me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590550"/>
            <a:ext cx="4648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362200" y="4705350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https://www.linkedin.com/in/jeevarajan/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799" y="590550"/>
            <a:ext cx="411966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0" y="2647950"/>
            <a:ext cx="8991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My Primary Expertise</a:t>
            </a:r>
          </a:p>
          <a:p>
            <a:r>
              <a:rPr lang="en-US" dirty="0" smtClean="0"/>
              <a:t>Microcontroller Architecture: 8051,PIC,AVR,ARM,MSP430,PSOC3</a:t>
            </a:r>
            <a:br>
              <a:rPr lang="en-US" dirty="0" smtClean="0"/>
            </a:br>
            <a:r>
              <a:rPr lang="en-US" dirty="0" smtClean="0"/>
              <a:t>DSP Architecture: Blackfin,C2000,C6000,21065L </a:t>
            </a:r>
            <a:r>
              <a:rPr lang="en-US" dirty="0" err="1" smtClean="0"/>
              <a:t>Sharc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FPGA: Spartan,Virtex,Cyclone</a:t>
            </a:r>
            <a:br>
              <a:rPr lang="en-US" dirty="0" smtClean="0"/>
            </a:br>
            <a:r>
              <a:rPr lang="en-US" dirty="0" smtClean="0"/>
              <a:t>Image Processing Algorithms: Image/Scene Recognition, Machine Learning, Computer Vision, Deep Learning, Pattern Recognition, Object Classification ,Image Retrieval, Image enhancement and </a:t>
            </a:r>
            <a:r>
              <a:rPr lang="en-US" dirty="0" err="1" smtClean="0"/>
              <a:t>denoising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Neural Networks : SVM,RBF,BPN</a:t>
            </a:r>
            <a:br>
              <a:rPr lang="en-US" dirty="0" smtClean="0"/>
            </a:br>
            <a:r>
              <a:rPr lang="en-US" dirty="0" smtClean="0"/>
              <a:t>Cryptography :RSA,DES,3DES,Ellipti </a:t>
            </a:r>
            <a:r>
              <a:rPr lang="en-US" dirty="0" err="1" smtClean="0"/>
              <a:t>curve,Blowfish,Diffe</a:t>
            </a:r>
            <a:r>
              <a:rPr lang="en-US" dirty="0" smtClean="0"/>
              <a:t> Hellman</a:t>
            </a:r>
            <a:br>
              <a:rPr lang="en-US" dirty="0" smtClean="0"/>
            </a:br>
            <a:r>
              <a:rPr lang="en-US" dirty="0" smtClean="0"/>
              <a:t>Compilers: </a:t>
            </a:r>
            <a:r>
              <a:rPr lang="en-US" dirty="0" err="1" smtClean="0"/>
              <a:t>Keil,Visual</a:t>
            </a:r>
            <a:r>
              <a:rPr lang="en-US" dirty="0" smtClean="0"/>
              <a:t> DSP++,CCS, Xilinx Platform </a:t>
            </a:r>
            <a:r>
              <a:rPr lang="en-US" dirty="0" err="1" smtClean="0"/>
              <a:t>studio,ISE</a:t>
            </a:r>
            <a:r>
              <a:rPr lang="en-US" dirty="0" smtClean="0"/>
              <a:t>, Matlab, Open CV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6836" y="4710350"/>
            <a:ext cx="2265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smtClean="0"/>
              <a:t>www.pantechsolutions.net</a:t>
            </a:r>
          </a:p>
        </p:txBody>
      </p:sp>
    </p:spTree>
    <p:extLst>
      <p:ext uri="{BB962C8B-B14F-4D97-AF65-F5344CB8AC3E}">
        <p14:creationId xmlns:p14="http://schemas.microsoft.com/office/powerpoint/2010/main" val="74971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d Map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1239</Words>
  <Application>Microsoft Office PowerPoint</Application>
  <PresentationFormat>On-screen Show (16:9)</PresentationFormat>
  <Paragraphs>376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Fira Sans Extra Condensed Medium</vt:lpstr>
      <vt:lpstr>Latha</vt:lpstr>
      <vt:lpstr>Calibri</vt:lpstr>
      <vt:lpstr>Palatino Linotype</vt:lpstr>
      <vt:lpstr>Wingdings</vt:lpstr>
      <vt:lpstr>Roboto</vt:lpstr>
      <vt:lpstr>Cambria Math</vt:lpstr>
      <vt:lpstr>Arial</vt:lpstr>
      <vt:lpstr>Mind Maps by Slidesgo</vt:lpstr>
      <vt:lpstr>PowerPoint Presentation</vt:lpstr>
      <vt:lpstr>Quote of the Day</vt:lpstr>
      <vt:lpstr>What you will Learn? (21 Days Challenge)</vt:lpstr>
      <vt:lpstr>What you will Learn? (21 Days Challenge)</vt:lpstr>
      <vt:lpstr>What you will Learn? (21 Days Challenge)</vt:lpstr>
      <vt:lpstr>What you will Learn? (21 Days Challenge)</vt:lpstr>
      <vt:lpstr>What you will Learn  on 30 Days Internship –Extra Bonus</vt:lpstr>
      <vt:lpstr>    About  pantechsolutions</vt:lpstr>
      <vt:lpstr>    About me</vt:lpstr>
      <vt:lpstr>Why FPGA ?</vt:lpstr>
      <vt:lpstr>Types of Processors and Controllers</vt:lpstr>
      <vt:lpstr>Microprocessor Basic</vt:lpstr>
      <vt:lpstr>Micro controller</vt:lpstr>
      <vt:lpstr>PowerPoint Presentation</vt:lpstr>
      <vt:lpstr>Why do we need DSP processors?</vt:lpstr>
      <vt:lpstr>CPLD Vs FPGA</vt:lpstr>
      <vt:lpstr>FPGA Technologies</vt:lpstr>
      <vt:lpstr>DSP Vs FPGA</vt:lpstr>
      <vt:lpstr>Fine-Grained Parallelism of Special-Purpose Circuits </vt:lpstr>
      <vt:lpstr>When to use DSP in FPGA</vt:lpstr>
      <vt:lpstr>Traditional embedded system design using DSP</vt:lpstr>
      <vt:lpstr>PowerPoint Presentation</vt:lpstr>
      <vt:lpstr>Configurable system on Chip-CSoC</vt:lpstr>
      <vt:lpstr>Multicore Processor -SoC</vt:lpstr>
      <vt:lpstr>AMP-TI OMAP</vt:lpstr>
      <vt:lpstr>How FPGA Is Different From ASICs</vt:lpstr>
      <vt:lpstr>Comparison</vt:lpstr>
      <vt:lpstr>History of FPGA</vt:lpstr>
      <vt:lpstr>Moore’s Law</vt:lpstr>
      <vt:lpstr>History of FPGA</vt:lpstr>
      <vt:lpstr>How  PLA Works</vt:lpstr>
      <vt:lpstr>Example of PLA</vt:lpstr>
      <vt:lpstr>PAL</vt:lpstr>
      <vt:lpstr>PLD</vt:lpstr>
      <vt:lpstr>CPLD</vt:lpstr>
      <vt:lpstr>CPLD Architecture</vt:lpstr>
      <vt:lpstr>FPGA Architecture</vt:lpstr>
      <vt:lpstr>Basic FPGA Architecture</vt:lpstr>
      <vt:lpstr>Basic FPGA Architecture – DSP Blocks</vt:lpstr>
      <vt:lpstr>Basic FPGA Architecture – Block RAM</vt:lpstr>
      <vt:lpstr>Basic FPGA Architecture – Hard Cores</vt:lpstr>
      <vt:lpstr>PLD Vs CPLD Vs FPGA</vt:lpstr>
      <vt:lpstr>List of Company Manufacturing FPGA</vt:lpstr>
      <vt:lpstr>Xilinx Portfolio</vt:lpstr>
      <vt:lpstr>Selection of packages</vt:lpstr>
      <vt:lpstr>Processor selection Criteria</vt:lpstr>
      <vt:lpstr>Tools We will be Learning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Master Class</dc:title>
  <dc:creator>jeeva rajan</dc:creator>
  <cp:lastModifiedBy>PANTECH</cp:lastModifiedBy>
  <cp:revision>55</cp:revision>
  <dcterms:modified xsi:type="dcterms:W3CDTF">2021-04-20T06:37:52Z</dcterms:modified>
</cp:coreProperties>
</file>